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Pacifico"/>
      <p:regular r:id="rId31"/>
    </p:embeddedFont>
    <p:embeddedFont>
      <p:font typeface="Lexend"/>
      <p:regular r:id="rId32"/>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acifico-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Lexend-bold.fntdata"/><Relationship Id="rId10" Type="http://schemas.openxmlformats.org/officeDocument/2006/relationships/slide" Target="slides/slide5.xml"/><Relationship Id="rId32" Type="http://schemas.openxmlformats.org/officeDocument/2006/relationships/font" Target="fonts/Lexend-regular.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ara.govt.nz/en/take-whenua-maori-land-tenure/page-3"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aikato.ac.nz/law/research/waikato_law_review/pubs/volume_2_1994/7#fn100"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228600" lvl="0" marL="457200" rtl="0" algn="l">
              <a:lnSpc>
                <a:spcPct val="115000"/>
              </a:lnSpc>
              <a:spcBef>
                <a:spcPts val="1800"/>
              </a:spcBef>
              <a:spcAft>
                <a:spcPts val="0"/>
              </a:spcAft>
              <a:buClr>
                <a:schemeClr val="dk1"/>
              </a:buClr>
              <a:buSzPts val="1100"/>
              <a:buFont typeface="Arial"/>
              <a:buNone/>
            </a:pPr>
            <a:r>
              <a:rPr lang="en">
                <a:solidFill>
                  <a:srgbClr val="222222"/>
                </a:solidFill>
                <a:highlight>
                  <a:srgbClr val="FFFFFF"/>
                </a:highlight>
              </a:rPr>
              <a:t>In this episode, Te Arawa Tribal Historian Rangitihi Pene and the NZHTA Kaiarahi Māori Kārena Ngata (Ngāti Porou) will begin to unpack the concept of mana. The webinar will help us start to explore the concept's horizontal connects with other key concepts such as tapu, whakapapa and manaakitanga and also dive vertically into the various ways mana is referred to such as mana atua, mana tupuna, mana tangata, mana wahine, mana motuhake and mana whenua.</a:t>
            </a:r>
            <a:endParaRPr sz="1200">
              <a:solidFill>
                <a:schemeClr val="dk1"/>
              </a:solidFill>
            </a:endParaRPr>
          </a:p>
          <a:p>
            <a:pPr indent="0" lvl="0" marL="0" rtl="0" algn="l">
              <a:spcBef>
                <a:spcPts val="1800"/>
              </a:spcBef>
              <a:spcAft>
                <a:spcPts val="0"/>
              </a:spcAft>
              <a:buNone/>
            </a:pPr>
            <a:r>
              <a:t/>
            </a: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4310c7b7bd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4310c7b7bd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8600" lvl="0" marL="457200" rtl="0" algn="l">
              <a:lnSpc>
                <a:spcPct val="115000"/>
              </a:lnSpc>
              <a:spcBef>
                <a:spcPts val="1200"/>
              </a:spcBef>
              <a:spcAft>
                <a:spcPts val="1800"/>
              </a:spcAft>
              <a:buClr>
                <a:schemeClr val="dk1"/>
              </a:buClr>
              <a:buSzPts val="1100"/>
              <a:buFont typeface="Arial"/>
              <a:buNone/>
            </a:pPr>
            <a:r>
              <a:rPr lang="en"/>
              <a:t>Charles Royal explains that In traditional Māori society, mana was </a:t>
            </a:r>
            <a:r>
              <a:rPr lang="en"/>
              <a:t>alive</a:t>
            </a:r>
            <a:r>
              <a:rPr lang="en"/>
              <a:t> everywhere - in forests, in waterways, in flora and fauna and in people. There was no ultimate source of mana, no mono theism, but rather there were many sources which were referred to as atua or gods. Adherents (Tohunga) were able to harness these atua, these energies and mana and cause them to flow into the world resulting in acts of extraordinary ability… …this is the </a:t>
            </a:r>
            <a:r>
              <a:rPr lang="en"/>
              <a:t>world</a:t>
            </a:r>
            <a:r>
              <a:rPr lang="en"/>
              <a:t> of our traditional tohunga.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23c187b070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23c187b07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8600" lvl="0" marL="457200" rtl="0" algn="l">
              <a:lnSpc>
                <a:spcPct val="115000"/>
              </a:lnSpc>
              <a:spcBef>
                <a:spcPts val="1200"/>
              </a:spcBef>
              <a:spcAft>
                <a:spcPts val="0"/>
              </a:spcAft>
              <a:buClr>
                <a:schemeClr val="dk1"/>
              </a:buClr>
              <a:buSzPts val="1100"/>
              <a:buFont typeface="Arial"/>
              <a:buNone/>
            </a:pPr>
            <a:r>
              <a:rPr lang="en" sz="1200">
                <a:solidFill>
                  <a:schemeClr val="dk1"/>
                </a:solidFill>
              </a:rPr>
              <a:t>Cleve Barlow -  Mana Tūpuna: This is the power of or authority handed down through chiefly lineage; that is, from the paramount </a:t>
            </a:r>
            <a:r>
              <a:rPr lang="en" sz="1200">
                <a:solidFill>
                  <a:schemeClr val="dk1"/>
                </a:solidFill>
              </a:rPr>
              <a:t>chiefs</a:t>
            </a:r>
            <a:r>
              <a:rPr lang="en" sz="1200">
                <a:solidFill>
                  <a:schemeClr val="dk1"/>
                </a:solidFill>
              </a:rPr>
              <a:t> and others who possessed it. The powers passed down from generation to generation. Those who inherit mana must carry out the various rituals and duties to maintain this power handed down from the ancient ones.</a:t>
            </a:r>
            <a:endParaRPr sz="1200">
              <a:solidFill>
                <a:schemeClr val="dk1"/>
              </a:solidFill>
            </a:endParaRPr>
          </a:p>
          <a:p>
            <a:pPr indent="-228600" lvl="0" marL="457200" rtl="0" algn="l">
              <a:lnSpc>
                <a:spcPct val="115000"/>
              </a:lnSpc>
              <a:spcBef>
                <a:spcPts val="1800"/>
              </a:spcBef>
              <a:spcAft>
                <a:spcPts val="0"/>
              </a:spcAft>
              <a:buClr>
                <a:schemeClr val="dk1"/>
              </a:buClr>
              <a:buSzPts val="1100"/>
              <a:buFont typeface="Arial"/>
              <a:buNone/>
            </a:pPr>
            <a:r>
              <a:rPr lang="en" sz="1200">
                <a:solidFill>
                  <a:schemeClr val="dk1"/>
                </a:solidFill>
              </a:rPr>
              <a:t>+++++++++++++</a:t>
            </a:r>
            <a:endParaRPr sz="1200">
              <a:solidFill>
                <a:schemeClr val="dk1"/>
              </a:solidFill>
            </a:endParaRPr>
          </a:p>
          <a:p>
            <a:pPr indent="-228600" lvl="0" marL="457200" rtl="0" algn="l">
              <a:lnSpc>
                <a:spcPct val="115000"/>
              </a:lnSpc>
              <a:spcBef>
                <a:spcPts val="1800"/>
              </a:spcBef>
              <a:spcAft>
                <a:spcPts val="0"/>
              </a:spcAft>
              <a:buClr>
                <a:schemeClr val="dk1"/>
              </a:buClr>
              <a:buSzPts val="1100"/>
              <a:buFont typeface="Arial"/>
              <a:buNone/>
            </a:pPr>
            <a:r>
              <a:rPr lang="en" sz="1200">
                <a:solidFill>
                  <a:schemeClr val="dk1"/>
                </a:solidFill>
              </a:rPr>
              <a:t>A government monument to Ngāti Maniapoto chief Rewi Maniapoto was erected in the main street of Kihikihi in the year of his death, 1894, and he was buried there. Traditional carvings and a gate were added to the site later. A prominent Kīngitanga leader, Rewi is remembered for his military prowess during the war of 1863–64 and for leading the final Māori stand in Waikato at Ōrākau, 5 kilometres to the east. Te Roopu o Matakite paid Rewi a visit on their march and asked that he lend his mana to their kaupapa.</a:t>
            </a:r>
            <a:endParaRPr sz="1200">
              <a:solidFill>
                <a:schemeClr val="dk1"/>
              </a:solidFill>
            </a:endParaRPr>
          </a:p>
          <a:p>
            <a:pPr indent="-228600" lvl="0" marL="457200" rtl="0" algn="l">
              <a:lnSpc>
                <a:spcPct val="115000"/>
              </a:lnSpc>
              <a:spcBef>
                <a:spcPts val="1800"/>
              </a:spcBef>
              <a:spcAft>
                <a:spcPts val="1800"/>
              </a:spcAft>
              <a:buClr>
                <a:schemeClr val="dk1"/>
              </a:buClr>
              <a:buSzPts val="1100"/>
              <a:buFont typeface="Arial"/>
              <a:buNone/>
            </a:pPr>
            <a:r>
              <a:t/>
            </a:r>
            <a:endParaRPr>
              <a:solidFill>
                <a:srgbClr val="222222"/>
              </a:solidFill>
              <a:highlight>
                <a:srgbClr val="FFFFFF"/>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4310c7b7b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4310c7b7b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Unpack the whakatauki in terms of connection between mana whenua, mana tupuna and mana tangata.</a:t>
            </a:r>
            <a:endParaRPr sz="1200"/>
          </a:p>
          <a:p>
            <a:pPr indent="0" lvl="0" marL="0" rtl="0" algn="l">
              <a:spcBef>
                <a:spcPts val="0"/>
              </a:spcBef>
              <a:spcAft>
                <a:spcPts val="0"/>
              </a:spcAft>
              <a:buNone/>
            </a:pPr>
            <a:r>
              <a:t/>
            </a:r>
            <a:endParaRPr sz="1200"/>
          </a:p>
          <a:p>
            <a:pPr indent="0" lvl="0" marL="0" rtl="0" algn="l">
              <a:spcBef>
                <a:spcPts val="0"/>
              </a:spcBef>
              <a:spcAft>
                <a:spcPts val="0"/>
              </a:spcAft>
              <a:buClr>
                <a:schemeClr val="dk1"/>
              </a:buClr>
              <a:buSzPts val="1100"/>
              <a:buFont typeface="Arial"/>
              <a:buNone/>
            </a:pPr>
            <a:r>
              <a:rPr lang="en" sz="1200">
                <a:solidFill>
                  <a:schemeClr val="dk1"/>
                </a:solidFill>
              </a:rPr>
              <a:t>Cleve Barlow Tikanga Whakaaro: Key Concepts in Māori Culture (Oxford University Press, Melbourne, 1991).</a:t>
            </a: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4310c7b7bd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4310c7b7bd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8600" lvl="0" marL="457200" rtl="0" algn="l">
              <a:lnSpc>
                <a:spcPct val="115000"/>
              </a:lnSpc>
              <a:spcBef>
                <a:spcPts val="1200"/>
              </a:spcBef>
              <a:spcAft>
                <a:spcPts val="0"/>
              </a:spcAft>
              <a:buNone/>
            </a:pPr>
            <a:r>
              <a:rPr lang="en"/>
              <a:t>Mana tangata (Cleve Barlow, Tikanga Whakaaro): This is the power acquired by an individual according to his or her ability and effort to develop </a:t>
            </a:r>
            <a:r>
              <a:rPr lang="en"/>
              <a:t>skills</a:t>
            </a:r>
            <a:r>
              <a:rPr lang="en"/>
              <a:t> and to gain knowledge in </a:t>
            </a:r>
            <a:r>
              <a:rPr lang="en"/>
              <a:t>particular</a:t>
            </a:r>
            <a:r>
              <a:rPr lang="en"/>
              <a:t> areas. For example, a skilled warrior was able to acqure mana through the arts of combat and warfare under the code of war of Tūmatauenga, the god of war. </a:t>
            </a:r>
            <a:endParaRPr/>
          </a:p>
          <a:p>
            <a:pPr indent="-228600" lvl="0" marL="457200" rtl="0" algn="l">
              <a:lnSpc>
                <a:spcPct val="115000"/>
              </a:lnSpc>
              <a:spcBef>
                <a:spcPts val="1800"/>
              </a:spcBef>
              <a:spcAft>
                <a:spcPts val="0"/>
              </a:spcAft>
              <a:buNone/>
            </a:pPr>
            <a:r>
              <a:rPr lang="en"/>
              <a:t>TAPU:  If we understand Mana (atua) to be a supernatural power of immense potency that flows through our  whakapapa, through our whenua to ourselves as people, then we might think of tikanga around tapu and noa as being required to provide a certain safeguard to protect the mana from potential harm. So, Tapu and tikanga to respect tapu, implies to the presence of mana but was not itself mana. A thing is not tapu because it is set apart of forbidden but set apart or forbidden because it is tapu. </a:t>
            </a:r>
            <a:endParaRPr/>
          </a:p>
          <a:p>
            <a:pPr indent="-228600" lvl="0" marL="457200" rtl="0" algn="l">
              <a:lnSpc>
                <a:spcPct val="115000"/>
              </a:lnSpc>
              <a:spcBef>
                <a:spcPts val="1800"/>
              </a:spcBef>
              <a:spcAft>
                <a:spcPts val="0"/>
              </a:spcAft>
              <a:buNone/>
            </a:pPr>
            <a:r>
              <a:rPr lang="en"/>
              <a:t>RANGATIRA: A vital function of Rangatira was to defend and enhance the mana of their people, so another tribe were to gain mana at their tribe’s expense (whether that expense is affected by hostility or hospitality), then the Rangatira would not rest until UTU (balance) was restored. If a hostile threat was deflected then the tribes mana was defended, through  generous hospitality, a tribes mana was enhanced. This is the connection with MANAAKITANGA (mana-ā-ki-tanga). </a:t>
            </a:r>
            <a:endParaRPr/>
          </a:p>
          <a:p>
            <a:pPr indent="-228600" lvl="0" marL="457200" rtl="0" algn="l">
              <a:lnSpc>
                <a:spcPct val="100000"/>
              </a:lnSpc>
              <a:spcBef>
                <a:spcPts val="1800"/>
              </a:spcBef>
              <a:spcAft>
                <a:spcPts val="0"/>
              </a:spcAft>
              <a:buNone/>
            </a:pPr>
            <a:r>
              <a:rPr lang="en" sz="1200"/>
              <a:t>TAUNAHANAHA: (</a:t>
            </a:r>
            <a:r>
              <a:rPr lang="en" sz="1200" u="sng">
                <a:solidFill>
                  <a:schemeClr val="hlink"/>
                </a:solidFill>
                <a:hlinkClick r:id="rId2"/>
              </a:rPr>
              <a:t>Te Ara</a:t>
            </a:r>
            <a:r>
              <a:rPr lang="en" sz="1200"/>
              <a:t>) </a:t>
            </a:r>
            <a:r>
              <a:rPr lang="en" sz="1200">
                <a:solidFill>
                  <a:srgbClr val="333333"/>
                </a:solidFill>
              </a:rPr>
              <a:t>Māori scholar Peter Buck (Te Rangi Hīroa) wrote that when the </a:t>
            </a:r>
            <a:r>
              <a:rPr i="1" lang="en" sz="1200">
                <a:solidFill>
                  <a:srgbClr val="333333"/>
                </a:solidFill>
              </a:rPr>
              <a:t>Te Arawa</a:t>
            </a:r>
            <a:r>
              <a:rPr lang="en" sz="1200">
                <a:solidFill>
                  <a:srgbClr val="333333"/>
                </a:solidFill>
              </a:rPr>
              <a:t> canoe landed at Maketū, Tamatekapua, the captain, named a promontory after his nose, and two other chiefs named portions of land after their abdomens. </a:t>
            </a:r>
            <a:r>
              <a:rPr lang="en" sz="1200">
                <a:solidFill>
                  <a:srgbClr val="4D4D4D"/>
                </a:solidFill>
              </a:rPr>
              <a:t>Thus Tamatekapua pointed to the point now known as Maketu Heads and called out, ‘I name that place Te Kuraetanga o te ihu o Tamatekapua’ (The projection of the nose of Tamatekapua). Tia identified the place now known as Rangiuru with the abdomen (takapu) of his son Tapuika, and Hei named Otawa the abdomen of Waitahanui a Hei. This ceremony effectively reserved the land indicated for those whose anatomical parts had been publicly announced, for no one would subsequently dare to cultivate on Tamatekapua’s nose or build a house on someone else’s abdomen. </a:t>
            </a:r>
            <a:endParaRPr sz="1200">
              <a:solidFill>
                <a:srgbClr val="4D4D4D"/>
              </a:solidFill>
            </a:endParaRPr>
          </a:p>
          <a:p>
            <a:pPr indent="-228600" lvl="0" marL="457200" rtl="0" algn="l">
              <a:lnSpc>
                <a:spcPct val="115000"/>
              </a:lnSpc>
              <a:spcBef>
                <a:spcPts val="1800"/>
              </a:spcBef>
              <a:spcAft>
                <a:spcPts val="0"/>
              </a:spcAft>
              <a:buNone/>
            </a:pPr>
            <a:r>
              <a:t/>
            </a:r>
            <a:endParaRPr/>
          </a:p>
          <a:p>
            <a:pPr indent="-228600" lvl="0" marL="457200" rtl="0" algn="l">
              <a:lnSpc>
                <a:spcPct val="115000"/>
              </a:lnSpc>
              <a:spcBef>
                <a:spcPts val="1800"/>
              </a:spcBef>
              <a:spcAft>
                <a:spcPts val="0"/>
              </a:spcAft>
              <a:buNone/>
            </a:pPr>
            <a:r>
              <a:t/>
            </a:r>
            <a:endParaRPr/>
          </a:p>
          <a:p>
            <a:pPr indent="-228600" lvl="0" marL="457200" rtl="0" algn="l">
              <a:lnSpc>
                <a:spcPct val="115000"/>
              </a:lnSpc>
              <a:spcBef>
                <a:spcPts val="1800"/>
              </a:spcBef>
              <a:spcAft>
                <a:spcPts val="1800"/>
              </a:spcAft>
              <a:buClr>
                <a:schemeClr val="dk1"/>
              </a:buClr>
              <a:buSzPts val="11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4310c7b7bd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4310c7b7bd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4310c7b7bd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4310c7b7bd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200">
                <a:solidFill>
                  <a:schemeClr val="dk1"/>
                </a:solidFill>
              </a:rPr>
              <a:t>Contemporary expression - our tupuna were unlikely to have spoken differentially between te mana o te wahine ki tā te tāne, engari -  focus is given these days  in light of the </a:t>
            </a:r>
            <a:r>
              <a:rPr lang="en" sz="1200">
                <a:solidFill>
                  <a:schemeClr val="dk1"/>
                </a:solidFill>
              </a:rPr>
              <a:t>necessity</a:t>
            </a:r>
            <a:r>
              <a:rPr lang="en" sz="1200">
                <a:solidFill>
                  <a:schemeClr val="dk1"/>
                </a:solidFill>
              </a:rPr>
              <a:t> to restore the balance that was eroded through the process of colonisaton and the imposition of Victorian bias against mana wahine into Māori Society.</a:t>
            </a:r>
            <a:endParaRPr sz="1200">
              <a:solidFill>
                <a:schemeClr val="dk1"/>
              </a:solidFill>
            </a:endParaRPr>
          </a:p>
          <a:p>
            <a:pPr indent="0" lvl="0" marL="0" rtl="0" algn="l">
              <a:lnSpc>
                <a:spcPct val="160000"/>
              </a:lnSpc>
              <a:spcBef>
                <a:spcPts val="1800"/>
              </a:spcBef>
              <a:spcAft>
                <a:spcPts val="0"/>
              </a:spcAft>
              <a:buClr>
                <a:schemeClr val="dk1"/>
              </a:buClr>
              <a:buSzPts val="1100"/>
              <a:buFont typeface="Arial"/>
              <a:buNone/>
            </a:pPr>
            <a:r>
              <a:rPr lang="en" sz="1200">
                <a:solidFill>
                  <a:schemeClr val="dk1"/>
                </a:solidFill>
              </a:rPr>
              <a:t>Aroha Mead made the following observation:</a:t>
            </a:r>
            <a:endParaRPr sz="1200">
              <a:solidFill>
                <a:schemeClr val="dk1"/>
              </a:solidFill>
            </a:endParaRPr>
          </a:p>
          <a:p>
            <a:pPr indent="0" lvl="0" marL="0" rtl="0" algn="l">
              <a:lnSpc>
                <a:spcPct val="160000"/>
              </a:lnSpc>
              <a:spcBef>
                <a:spcPts val="1100"/>
              </a:spcBef>
              <a:spcAft>
                <a:spcPts val="0"/>
              </a:spcAft>
              <a:buClr>
                <a:schemeClr val="dk1"/>
              </a:buClr>
              <a:buSzPts val="1100"/>
              <a:buFont typeface="Arial"/>
              <a:buNone/>
            </a:pPr>
            <a:r>
              <a:rPr lang="en" sz="1200">
                <a:solidFill>
                  <a:schemeClr val="dk1"/>
                </a:solidFill>
              </a:rPr>
              <a:t>[t]he sexism which has occurred in Maori society originates more from colonisation than heritage, and it is a problem as common in international indigenous societies as is alienation of lands and resources. Maori leadership has got to work this through and de-programme all that does not rightfully belong within our Iwi histories. Maori women, as we all know, are the backbone of Maori society and that isn't only because of our ability to bear children. It is unfair, soul destroying and a tragic waste of much needed skill, energy and commitment, to continue to deny Maori women their rightful place in Iwi/Maori decision-making.</a:t>
            </a:r>
            <a:r>
              <a:rPr lang="en" sz="1200">
                <a:solidFill>
                  <a:schemeClr val="dk1"/>
                </a:solidFill>
                <a:uFill>
                  <a:noFill/>
                </a:uFill>
                <a:hlinkClick r:id="rId2">
                  <a:extLst>
                    <a:ext uri="{A12FA001-AC4F-418D-AE19-62706E023703}">
                      <ahyp:hlinkClr val="tx"/>
                    </a:ext>
                  </a:extLst>
                </a:hlinkClick>
              </a:rPr>
              <a:t>[100]</a:t>
            </a:r>
            <a:endParaRPr sz="1200">
              <a:solidFill>
                <a:schemeClr val="dk1"/>
              </a:solidFill>
            </a:endParaRPr>
          </a:p>
          <a:p>
            <a:pPr indent="0" lvl="0" marL="228600" rtl="0" algn="l">
              <a:lnSpc>
                <a:spcPct val="115000"/>
              </a:lnSpc>
              <a:spcBef>
                <a:spcPts val="1200"/>
              </a:spcBef>
              <a:spcAft>
                <a:spcPts val="0"/>
              </a:spcAft>
              <a:buNone/>
            </a:pPr>
            <a:r>
              <a:t/>
            </a:r>
            <a:endParaRPr/>
          </a:p>
          <a:p>
            <a:pPr indent="-228600" lvl="0" marL="457200" rtl="0" algn="l">
              <a:lnSpc>
                <a:spcPct val="115000"/>
              </a:lnSpc>
              <a:spcBef>
                <a:spcPts val="1800"/>
              </a:spcBef>
              <a:spcAft>
                <a:spcPts val="0"/>
              </a:spcAft>
              <a:buNone/>
            </a:pPr>
            <a:r>
              <a:t/>
            </a:r>
            <a:endParaRPr/>
          </a:p>
          <a:p>
            <a:pPr indent="-228600" lvl="0" marL="457200" rtl="0" algn="l">
              <a:lnSpc>
                <a:spcPct val="115000"/>
              </a:lnSpc>
              <a:spcBef>
                <a:spcPts val="1800"/>
              </a:spcBef>
              <a:spcAft>
                <a:spcPts val="1800"/>
              </a:spcAft>
              <a:buClr>
                <a:schemeClr val="dk1"/>
              </a:buClr>
              <a:buSzPts val="1100"/>
              <a:buFont typeface="Arial"/>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4310c7b7bd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4310c7b7bd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Hinematioro was an Ariki from the East Coast- from Whāngārā to Ūawa at the time of James Cook’s first appearance in 1769.</a:t>
            </a:r>
            <a:endParaRPr sz="1200">
              <a:solidFill>
                <a:schemeClr val="dk1"/>
              </a:solidFill>
            </a:endParaRPr>
          </a:p>
          <a:p>
            <a:pPr indent="0" lvl="0" marL="0" rtl="0" algn="l">
              <a:spcBef>
                <a:spcPts val="0"/>
              </a:spcBef>
              <a:spcAft>
                <a:spcPts val="0"/>
              </a:spcAft>
              <a:buNone/>
            </a:pPr>
            <a:r>
              <a:rPr lang="en" sz="1200">
                <a:solidFill>
                  <a:schemeClr val="dk1"/>
                </a:solidFill>
              </a:rPr>
              <a:t>Her mana and tapu were derived from her father, Tānetokorangi, a grandson of Konohi, who could trace his descent from Pourourangi himself. She was deemed so tapu that she was often carried by litter, so that her tapu feet didnt touch the ground. She became the acknowledged leader of Te Aitanga a Hauiti, but her influence and mana was recognised from Poverty Bay to Hicks Bay. </a:t>
            </a:r>
            <a:endParaRPr sz="1200">
              <a:solidFill>
                <a:schemeClr val="dk1"/>
              </a:solidFill>
            </a:endParaRPr>
          </a:p>
          <a:p>
            <a:pPr indent="0" lvl="0" marL="0" rtl="0" algn="l">
              <a:spcBef>
                <a:spcPts val="0"/>
              </a:spcBef>
              <a:spcAft>
                <a:spcPts val="0"/>
              </a:spcAft>
              <a:buNone/>
            </a:pPr>
            <a:r>
              <a:rPr lang="en" sz="1200">
                <a:solidFill>
                  <a:schemeClr val="dk1"/>
                </a:solidFill>
              </a:rPr>
              <a:t>Her generosity and mana is captured in Waiata from across the motu -  not just from Ngāti Porou. </a:t>
            </a:r>
            <a:endParaRPr sz="1200">
              <a:solidFill>
                <a:schemeClr val="dk1"/>
              </a:solidFill>
            </a:endParaRPr>
          </a:p>
          <a:p>
            <a:pPr indent="0" lvl="0" marL="0" rtl="0" algn="l">
              <a:spcBef>
                <a:spcPts val="0"/>
              </a:spcBef>
              <a:spcAft>
                <a:spcPts val="0"/>
              </a:spcAft>
              <a:buNone/>
            </a:pPr>
            <a:r>
              <a:rPr lang="en" sz="1200">
                <a:solidFill>
                  <a:schemeClr val="dk1"/>
                </a:solidFill>
              </a:rPr>
              <a:t>Both Thomas Kendall and Samuel Marsden wrote about the Queen of a large district on the East Coast.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By our accounts, she was beautiful, kind, hospital and reknown for her good management. She became the focus for the collection and redistribution of her people’s </a:t>
            </a:r>
            <a:r>
              <a:rPr lang="en" sz="1200">
                <a:solidFill>
                  <a:schemeClr val="dk1"/>
                </a:solidFill>
              </a:rPr>
              <a:t>wealth</a:t>
            </a:r>
            <a:r>
              <a:rPr lang="en" sz="1200">
                <a:solidFill>
                  <a:schemeClr val="dk1"/>
                </a:solidFill>
              </a:rPr>
              <a:t> in the form of gifts and feasts. Her gardens were extensive - she even had kumara gardens as far away as Te Kaha in the Eastern BOP.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Te Kani a Takirau </a:t>
            </a:r>
            <a:endParaRPr sz="1200">
              <a:solidFill>
                <a:schemeClr val="dk1"/>
              </a:solidFill>
            </a:endParaRPr>
          </a:p>
          <a:p>
            <a:pPr indent="0" lvl="0" marL="0" rtl="0" algn="l">
              <a:spcBef>
                <a:spcPts val="0"/>
              </a:spcBef>
              <a:spcAft>
                <a:spcPts val="0"/>
              </a:spcAft>
              <a:buNone/>
            </a:pPr>
            <a:r>
              <a:rPr lang="en" sz="1200">
                <a:solidFill>
                  <a:schemeClr val="dk1"/>
                </a:solidFill>
              </a:rPr>
              <a:t>IT could be argued that Hinematioro’s grandson, Te Kani-a-Takirau was the last in the line of paramount chiefs of the Tairāwhiti region. His nobility could not be disputed, being descended from the most senior genealogical lines of the Tairāwhiti tribes, and the grandson of Hinematioro and Te Whakatātare- o-te-rangi. Te Kani was born around 1800 and belonged to Te Aitanga-a-Hauiti. He lived most of his life at Ūawa.</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Joseph Baker, son of missionary Reverend Charles Baker, who was stationed in Ūawa from 1843 to 1851, described Te Kani as follows. “He was a man of princely appearance, tall, fair and handsome, with curly auburn hair and possessing all the qualities of nature’s gentleman. Being a man of extra high birth, he was looked upon as sacred by his people who numbered from Cook Strait in one direction to the extremity of the Bay of Plenty on the other side, whom he could sway in any direction by a word or wave of his hand.”</a:t>
            </a:r>
            <a:endParaRPr sz="1200">
              <a:solidFill>
                <a:schemeClr val="dk1"/>
              </a:solidFill>
            </a:endParaRPr>
          </a:p>
          <a:p>
            <a:pPr indent="0" lvl="0" marL="0" rtl="0" algn="l">
              <a:lnSpc>
                <a:spcPct val="115000"/>
              </a:lnSpc>
              <a:spcBef>
                <a:spcPts val="1600"/>
              </a:spcBef>
              <a:spcAft>
                <a:spcPts val="0"/>
              </a:spcAft>
              <a:buNone/>
            </a:pPr>
            <a:r>
              <a:rPr lang="en" sz="1200">
                <a:solidFill>
                  <a:schemeClr val="dk1"/>
                </a:solidFill>
              </a:rPr>
              <a:t>Another visitor to the area, J.W. Stack, said of him, “The man himself was quite different from anyone else I had ever seen. He possessed such an indescribable air of distinction that I felt quiet awe-struck in his presence.”</a:t>
            </a:r>
            <a:endParaRPr sz="1200">
              <a:solidFill>
                <a:schemeClr val="dk1"/>
              </a:solidFill>
            </a:endParaRPr>
          </a:p>
          <a:p>
            <a:pPr indent="0" lvl="0" marL="0" rtl="0" algn="l">
              <a:lnSpc>
                <a:spcPct val="115000"/>
              </a:lnSpc>
              <a:spcBef>
                <a:spcPts val="1600"/>
              </a:spcBef>
              <a:spcAft>
                <a:spcPts val="0"/>
              </a:spcAft>
              <a:buClr>
                <a:schemeClr val="dk1"/>
              </a:buClr>
              <a:buSzPts val="1100"/>
              <a:buFont typeface="Arial"/>
              <a:buNone/>
            </a:pPr>
            <a:r>
              <a:rPr lang="en" sz="1200">
                <a:solidFill>
                  <a:schemeClr val="dk1"/>
                </a:solidFill>
                <a:highlight>
                  <a:srgbClr val="FFFFFF"/>
                </a:highlight>
              </a:rPr>
              <a:t>“Ehara taku maunga a Hikurangi he maunga nekeneke, he maunga tū tonu — My mountain Hikurangi does not move, it remains firm and steadfast.” In essence, he, like his mountain Hikurangi, was not a wanderer, unlike other mountains of Aotearoa that chased opportunities as they came along. And also, why should he, when he was already a king amongst his own people.</a:t>
            </a:r>
            <a:endParaRPr sz="1200">
              <a:solidFill>
                <a:schemeClr val="dk1"/>
              </a:solidFill>
            </a:endParaRPr>
          </a:p>
          <a:p>
            <a:pPr indent="0" lvl="0" marL="0" rtl="0" algn="l">
              <a:spcBef>
                <a:spcPts val="160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4310c7b7bd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4310c7b7bd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23c187b070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23c187b070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23c187b070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23c187b070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22fbf29a19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 name="Google Shape;71;g222fbf29a19_0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23c187b070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23c187b070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23c187b070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23c187b070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23c187b070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23c187b070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4310c7b7b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4310c7b7b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t>Contemporary expression of mana: The distinct mana of Māori, particularly in response to </a:t>
            </a:r>
            <a:r>
              <a:rPr lang="en"/>
              <a:t>colonisation.</a:t>
            </a:r>
            <a:endParaRPr/>
          </a:p>
          <a:p>
            <a:pPr indent="0" lvl="0" marL="0" rtl="0" algn="just">
              <a:spcBef>
                <a:spcPts val="1800"/>
              </a:spcBef>
              <a:spcAft>
                <a:spcPts val="0"/>
              </a:spcAft>
              <a:buClr>
                <a:schemeClr val="dk1"/>
              </a:buClr>
              <a:buSzPts val="1100"/>
              <a:buFont typeface="Arial"/>
              <a:buNone/>
            </a:pPr>
            <a:r>
              <a:rPr lang="en" sz="1450">
                <a:solidFill>
                  <a:schemeClr val="dk1"/>
                </a:solidFill>
                <a:latin typeface="Calibri"/>
                <a:ea typeface="Calibri"/>
                <a:cs typeface="Calibri"/>
                <a:sym typeface="Calibri"/>
              </a:rPr>
              <a:t>These children were photographed in front of Tāne-nui-a-Rangi meeting house, Maungapōhatu, on New Year’s Day 2004. Many Tūhoe people return to the small scattered communities in the Urewera at special times such as Christmas. This is an opportunity for them to renew relationships with the kin at home who keep the fires burning. It is also a time to pass on to the next generation the special character of the Urewera region. In January 2004 over 100 descendants of the chief Rakuraku trekked from Waimana south to Maungapōhatu over three days. They wanted to show the younger people the various places where Rakuraku stayed.</a:t>
            </a:r>
            <a:endParaRPr/>
          </a:p>
          <a:p>
            <a:pPr indent="-228600" lvl="0" marL="457200" rtl="0" algn="l">
              <a:lnSpc>
                <a:spcPct val="115000"/>
              </a:lnSpc>
              <a:spcBef>
                <a:spcPts val="1200"/>
              </a:spcBef>
              <a:spcAft>
                <a:spcPts val="0"/>
              </a:spcAft>
              <a:buNone/>
            </a:pPr>
            <a:r>
              <a:t/>
            </a:r>
            <a:endParaRPr/>
          </a:p>
          <a:p>
            <a:pPr indent="-228600" lvl="0" marL="457200" rtl="0" algn="l">
              <a:lnSpc>
                <a:spcPct val="115000"/>
              </a:lnSpc>
              <a:spcBef>
                <a:spcPts val="1800"/>
              </a:spcBef>
              <a:spcAft>
                <a:spcPts val="0"/>
              </a:spcAft>
              <a:buNone/>
            </a:pPr>
            <a:r>
              <a:rPr lang="en"/>
              <a:t>Mana in The 1975 Land March</a:t>
            </a:r>
            <a:endParaRPr/>
          </a:p>
          <a:p>
            <a:pPr indent="-228600" lvl="0" marL="457200" rtl="0" algn="l">
              <a:lnSpc>
                <a:spcPct val="115000"/>
              </a:lnSpc>
              <a:spcBef>
                <a:spcPts val="1800"/>
              </a:spcBef>
              <a:spcAft>
                <a:spcPts val="0"/>
              </a:spcAft>
              <a:buNone/>
            </a:pPr>
            <a:r>
              <a:t/>
            </a:r>
            <a:endParaRPr/>
          </a:p>
          <a:p>
            <a:pPr indent="-228600" lvl="0" marL="457200" rtl="0" algn="l">
              <a:lnSpc>
                <a:spcPct val="115000"/>
              </a:lnSpc>
              <a:spcBef>
                <a:spcPts val="1800"/>
              </a:spcBef>
              <a:spcAft>
                <a:spcPts val="1800"/>
              </a:spcAft>
              <a:buClr>
                <a:schemeClr val="dk1"/>
              </a:buClr>
              <a:buSzPts val="1100"/>
              <a:buFont typeface="Arial"/>
              <a:buNone/>
            </a:pPr>
            <a:r>
              <a:rPr lang="en"/>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23c187b070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23c187b070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The video clip shows the marchers being welcomed onto the </a:t>
            </a:r>
            <a:r>
              <a:rPr b="1" lang="en" sz="1200">
                <a:solidFill>
                  <a:schemeClr val="dk1"/>
                </a:solidFill>
              </a:rPr>
              <a:t>Tūrangawaewae of Ngāi Tūpoto</a:t>
            </a:r>
            <a:r>
              <a:rPr lang="en" sz="1200">
                <a:solidFill>
                  <a:schemeClr val="dk1"/>
                </a:solidFill>
              </a:rPr>
              <a:t>. After the pōwhiri, a wash and meal, there is whaikōrero. This is the hau kainga expressing </a:t>
            </a:r>
            <a:r>
              <a:rPr b="1" lang="en" sz="1200">
                <a:solidFill>
                  <a:schemeClr val="dk1"/>
                </a:solidFill>
              </a:rPr>
              <a:t>manaakitanga</a:t>
            </a:r>
            <a:r>
              <a:rPr lang="en" sz="1200">
                <a:solidFill>
                  <a:schemeClr val="dk1"/>
                </a:solidFill>
              </a:rPr>
              <a:t> and the fact that the kaupapa was presented in whaikōrero followed by kaumatua (elders) being invited to sign the memorial of rights. Kaumatua and Kuia are the revered elders of the marae. They usually have </a:t>
            </a:r>
            <a:r>
              <a:rPr b="1" lang="en" sz="1200">
                <a:solidFill>
                  <a:schemeClr val="dk1"/>
                </a:solidFill>
              </a:rPr>
              <a:t>ascribed mana</a:t>
            </a:r>
            <a:r>
              <a:rPr lang="en" sz="1200">
                <a:solidFill>
                  <a:schemeClr val="dk1"/>
                </a:solidFill>
              </a:rPr>
              <a:t> (through their </a:t>
            </a:r>
            <a:r>
              <a:rPr b="1" lang="en" sz="1200">
                <a:solidFill>
                  <a:schemeClr val="dk1"/>
                </a:solidFill>
              </a:rPr>
              <a:t>whakapapa</a:t>
            </a:r>
            <a:r>
              <a:rPr lang="en" sz="1200">
                <a:solidFill>
                  <a:schemeClr val="dk1"/>
                </a:solidFill>
              </a:rPr>
              <a:t>) and </a:t>
            </a:r>
            <a:r>
              <a:rPr b="1" lang="en" sz="1200">
                <a:solidFill>
                  <a:schemeClr val="dk1"/>
                </a:solidFill>
              </a:rPr>
              <a:t>achieved mana</a:t>
            </a:r>
            <a:r>
              <a:rPr lang="en" sz="1200">
                <a:solidFill>
                  <a:schemeClr val="dk1"/>
                </a:solidFill>
              </a:rPr>
              <a:t> (through working for the betterment of their people) to stand in positions of leadership on their marae.</a:t>
            </a:r>
            <a:endParaRPr sz="1200">
              <a:solidFill>
                <a:schemeClr val="dk1"/>
              </a:solidFill>
            </a:endParaRPr>
          </a:p>
          <a:p>
            <a:pPr indent="0" lvl="0" marL="0" rtl="0" algn="l">
              <a:spcBef>
                <a:spcPts val="1200"/>
              </a:spcBef>
              <a:spcAft>
                <a:spcPts val="0"/>
              </a:spcAft>
              <a:buNone/>
            </a:pPr>
            <a:r>
              <a:rPr lang="en" sz="1200">
                <a:solidFill>
                  <a:schemeClr val="dk1"/>
                </a:solidFill>
              </a:rPr>
              <a:t>The video clip helps us better understand the approach taken by Te Roopū in order to imbue and uphold the </a:t>
            </a:r>
            <a:r>
              <a:rPr b="1" lang="en" sz="1200">
                <a:solidFill>
                  <a:schemeClr val="dk1"/>
                </a:solidFill>
              </a:rPr>
              <a:t>mana </a:t>
            </a:r>
            <a:r>
              <a:rPr lang="en" sz="1200">
                <a:solidFill>
                  <a:schemeClr val="dk1"/>
                </a:solidFill>
              </a:rPr>
              <a:t>of the kaupapa. In the video, the memorial is seen to be a scroll written in a old style calligraphy similar to that of Te Tīriti o Waitangi. This could be interpreted as a strategy to visibly link this document to Te Tiriti o Waitangi to illustrate their connection or </a:t>
            </a:r>
            <a:r>
              <a:rPr b="1" lang="en" sz="1200">
                <a:solidFill>
                  <a:schemeClr val="dk1"/>
                </a:solidFill>
              </a:rPr>
              <a:t>whakapapa</a:t>
            </a:r>
            <a:r>
              <a:rPr lang="en" sz="1200">
                <a:solidFill>
                  <a:schemeClr val="dk1"/>
                </a:solidFill>
              </a:rPr>
              <a:t>. The ceremony is described as “sacred”  and involves a revealing of the memorial which is contained in a box, wrapped in a korowai. The ceremony, the Kaumatua and Kuia signing the scroll, held in Whare Tūpuna, at the Tūrangawaewae of Tangata Whenua the length of Te Ika a Maui, all combine to imbue the Memorial of Rights with the </a:t>
            </a:r>
            <a:r>
              <a:rPr b="1" lang="en" sz="1200">
                <a:solidFill>
                  <a:schemeClr val="dk1"/>
                </a:solidFill>
              </a:rPr>
              <a:t>mana</a:t>
            </a:r>
            <a:r>
              <a:rPr lang="en" sz="1200">
                <a:solidFill>
                  <a:schemeClr val="dk1"/>
                </a:solidFill>
              </a:rPr>
              <a:t> it requires to secure the success of the kaupapa.</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Wānanga: Where do you see the various expressions of mana (mana atua/whenua/tupuna/tangata/motuhake/wahine) in this aspect of the Land March kaupapa?</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22fbf29a19_0_1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g222fbf29a19_0_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22fbf29a19_0_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g222fbf29a19_0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solidFill>
                  <a:srgbClr val="222222"/>
                </a:solidFill>
                <a:highlight>
                  <a:srgbClr val="FFFFFF"/>
                </a:highlight>
              </a:rPr>
              <a:t>RANGITIHI</a:t>
            </a:r>
            <a:endParaRPr b="1"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22fbf29a19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g222fbf29a19_0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sz="1000">
                <a:solidFill>
                  <a:srgbClr val="222222"/>
                </a:solidFill>
                <a:highlight>
                  <a:srgbClr val="FFFFFF"/>
                </a:highlight>
              </a:rPr>
              <a:t>KĀRENA</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23c187b070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23c187b07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4310c7b7bd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4310c7b7bd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4310c7b7b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4310c7b7b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Mana doesnt translate well into Te Reo Pākehā. </a:t>
            </a:r>
            <a:r>
              <a:rPr lang="en"/>
              <a:t>It is therefore often misunderstood or ill-defined. </a:t>
            </a:r>
            <a:r>
              <a:rPr lang="en"/>
              <a:t>Over the next two slides we are going to share what various scholars, experts and tohunga have said about MANA.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23c187b070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23c187b070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sz="1200">
                <a:solidFill>
                  <a:schemeClr val="dk1"/>
                </a:solidFill>
              </a:rPr>
              <a:t>Dr John Moorfield </a:t>
            </a:r>
            <a:r>
              <a:rPr lang="en" sz="1200">
                <a:solidFill>
                  <a:schemeClr val="dk1"/>
                </a:solidFill>
              </a:rPr>
              <a:t>-  New Zealand </a:t>
            </a:r>
            <a:r>
              <a:rPr lang="en" sz="1200">
                <a:solidFill>
                  <a:schemeClr val="dk1"/>
                </a:solidFill>
              </a:rPr>
              <a:t>Māori language</a:t>
            </a:r>
            <a:r>
              <a:rPr lang="en" sz="1200">
                <a:solidFill>
                  <a:schemeClr val="dk1"/>
                </a:solidFill>
              </a:rPr>
              <a:t> academic </a:t>
            </a:r>
            <a:endParaRPr sz="1200">
              <a:solidFill>
                <a:schemeClr val="dk1"/>
              </a:solidFill>
            </a:endParaRPr>
          </a:p>
          <a:p>
            <a:pPr indent="0" lvl="0" marL="0" rtl="0" algn="l">
              <a:spcBef>
                <a:spcPts val="0"/>
              </a:spcBef>
              <a:spcAft>
                <a:spcPts val="0"/>
              </a:spcAft>
              <a:buNone/>
            </a:pPr>
            <a:r>
              <a:rPr lang="en" sz="1200">
                <a:solidFill>
                  <a:schemeClr val="dk1"/>
                </a:solidFill>
              </a:rPr>
              <a:t>Moorfield, J. C. (2004). Te köhure. Auckland, New Zealand: Pearson Education</a:t>
            </a:r>
            <a:endParaRPr sz="1200">
              <a:solidFill>
                <a:schemeClr val="dk1"/>
              </a:solidFill>
            </a:endParaRPr>
          </a:p>
          <a:p>
            <a:pPr indent="0" lvl="0" marL="0" rtl="0" algn="l">
              <a:spcBef>
                <a:spcPts val="0"/>
              </a:spcBef>
              <a:spcAft>
                <a:spcPts val="0"/>
              </a:spcAft>
              <a:buNone/>
            </a:pPr>
            <a:r>
              <a:t/>
            </a:r>
            <a:endParaRPr b="1" sz="1200">
              <a:solidFill>
                <a:schemeClr val="dk1"/>
              </a:solidFill>
            </a:endParaRPr>
          </a:p>
          <a:p>
            <a:pPr indent="0" lvl="0" marL="0" rtl="0" algn="l">
              <a:spcBef>
                <a:spcPts val="0"/>
              </a:spcBef>
              <a:spcAft>
                <a:spcPts val="0"/>
              </a:spcAft>
              <a:buNone/>
            </a:pPr>
            <a:r>
              <a:rPr b="1" lang="en" sz="1200">
                <a:solidFill>
                  <a:schemeClr val="dk1"/>
                </a:solidFill>
              </a:rPr>
              <a:t>Rose Pere </a:t>
            </a:r>
            <a:r>
              <a:rPr lang="en" sz="1200">
                <a:solidFill>
                  <a:schemeClr val="dk1"/>
                </a:solidFill>
              </a:rPr>
              <a:t>- New Zealand educationalist, spiritual leader, Māori language advocate, academic and conservationist. Of Māori descent, she affiliated with the iwi Ngāi Tūhoe, Ngāti Ruapani and Ngāti Kahungunu</a:t>
            </a:r>
            <a:endParaRPr sz="1200">
              <a:solidFill>
                <a:schemeClr val="dk1"/>
              </a:solidFill>
            </a:endParaRPr>
          </a:p>
          <a:p>
            <a:pPr indent="0" lvl="0" marL="0" rtl="0" algn="l">
              <a:spcBef>
                <a:spcPts val="0"/>
              </a:spcBef>
              <a:spcAft>
                <a:spcPts val="0"/>
              </a:spcAft>
              <a:buNone/>
            </a:pPr>
            <a:r>
              <a:rPr lang="en" sz="1200">
                <a:solidFill>
                  <a:schemeClr val="dk1"/>
                </a:solidFill>
              </a:rPr>
              <a:t>Pere, R. R. (1982). Ako: Concepts and learning in the Mäori tradition. Wellington, New Zealand: National Library of New Zealand</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b="1" lang="en" sz="1200">
                <a:solidFill>
                  <a:schemeClr val="dk1"/>
                </a:solidFill>
              </a:rPr>
              <a:t>Reverend Maori Marsden</a:t>
            </a:r>
            <a:r>
              <a:rPr lang="en" sz="1200">
                <a:solidFill>
                  <a:schemeClr val="dk1"/>
                </a:solidFill>
              </a:rPr>
              <a:t> (Ngāi Takoto), noted Anglican minister, tohunga, and scholar of the Tai Tokerau.</a:t>
            </a:r>
            <a:endParaRPr sz="1200">
              <a:solidFill>
                <a:schemeClr val="dk1"/>
              </a:solidFill>
            </a:endParaRPr>
          </a:p>
          <a:p>
            <a:pPr indent="0" lvl="0" marL="0" rtl="0" algn="l">
              <a:spcBef>
                <a:spcPts val="0"/>
              </a:spcBef>
              <a:spcAft>
                <a:spcPts val="0"/>
              </a:spcAft>
              <a:buNone/>
            </a:pPr>
            <a:r>
              <a:rPr b="1" lang="en" sz="1200">
                <a:solidFill>
                  <a:schemeClr val="dk1"/>
                </a:solidFill>
              </a:rPr>
              <a:t>Dr Te Ahukaramū Charles Royal </a:t>
            </a:r>
            <a:r>
              <a:rPr lang="en" sz="1200">
                <a:solidFill>
                  <a:schemeClr val="dk1"/>
                </a:solidFill>
              </a:rPr>
              <a:t>is a New Zealand musician, academic, and Māori music revivalist. He is of Ngāti Whanaunga, Ngāti Raukawa, Ngāti Tamaterā, and Ngā Puhi descent.</a:t>
            </a:r>
            <a:endParaRPr sz="1200">
              <a:solidFill>
                <a:schemeClr val="dk1"/>
              </a:solidFill>
            </a:endParaRPr>
          </a:p>
          <a:p>
            <a:pPr indent="0" lvl="0" marL="0" rtl="0" algn="l">
              <a:spcBef>
                <a:spcPts val="0"/>
              </a:spcBef>
              <a:spcAft>
                <a:spcPts val="0"/>
              </a:spcAft>
              <a:buNone/>
            </a:pPr>
            <a:r>
              <a:rPr lang="en" sz="1200">
                <a:solidFill>
                  <a:schemeClr val="dk1"/>
                </a:solidFill>
              </a:rPr>
              <a:t>Royal, T. A. C. (2003). The woven universe: Selected writings of Rev. Mäori Marsden. Otaki, New Zealand: Estate of Rev. Mäori Marsden.</a:t>
            </a:r>
            <a:endParaRPr sz="1200">
              <a:solidFill>
                <a:schemeClr val="dk1"/>
              </a:solidFill>
            </a:endParaRPr>
          </a:p>
          <a:p>
            <a:pPr indent="0" lvl="0" marL="0" rtl="0" algn="l">
              <a:spcBef>
                <a:spcPts val="0"/>
              </a:spcBef>
              <a:spcAft>
                <a:spcPts val="0"/>
              </a:spcAft>
              <a:buNone/>
            </a:pPr>
            <a:r>
              <a:rPr lang="en" sz="1200">
                <a:solidFill>
                  <a:schemeClr val="dk1"/>
                </a:solidFill>
              </a:rPr>
              <a:t>Royal, T. A. C. (2006, September). A modern view of mana. Paper presented at the Joint Conference of the Australian Psychological Society and the New Zealand Psychological Society, Auckland, New Zealand.</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“Economy of Mana”</a:t>
            </a:r>
            <a:endParaRPr sz="1200">
              <a:solidFill>
                <a:schemeClr val="dk1"/>
              </a:solidFill>
            </a:endParaRPr>
          </a:p>
          <a:p>
            <a:pPr indent="0" lvl="0" marL="0" rtl="0" algn="l">
              <a:spcBef>
                <a:spcPts val="0"/>
              </a:spcBef>
              <a:spcAft>
                <a:spcPts val="0"/>
              </a:spcAft>
              <a:buNone/>
            </a:pPr>
            <a:r>
              <a:rPr lang="en" sz="1200">
                <a:solidFill>
                  <a:schemeClr val="dk1"/>
                </a:solidFill>
              </a:rPr>
              <a:t>Kiri Dell - Ngäti Porou. Research Fellow, University of Auckland Business School.</a:t>
            </a:r>
            <a:endParaRPr sz="1200">
              <a:solidFill>
                <a:schemeClr val="dk1"/>
              </a:solidFill>
            </a:endParaRPr>
          </a:p>
          <a:p>
            <a:pPr indent="0" lvl="0" marL="0" rtl="0" algn="l">
              <a:spcBef>
                <a:spcPts val="0"/>
              </a:spcBef>
              <a:spcAft>
                <a:spcPts val="0"/>
              </a:spcAft>
              <a:buNone/>
            </a:pPr>
            <a:r>
              <a:rPr lang="en" sz="1200">
                <a:solidFill>
                  <a:schemeClr val="dk1"/>
                </a:solidFill>
              </a:rPr>
              <a:t>Nimbus Staniland -  Ngäti Awa, Ngäi Tühoe. Lecturer, Auckland University of Technology</a:t>
            </a:r>
            <a:endParaRPr sz="1200">
              <a:solidFill>
                <a:schemeClr val="dk1"/>
              </a:solidFill>
            </a:endParaRPr>
          </a:p>
          <a:p>
            <a:pPr indent="0" lvl="0" marL="0" rtl="0" algn="l">
              <a:spcBef>
                <a:spcPts val="0"/>
              </a:spcBef>
              <a:spcAft>
                <a:spcPts val="0"/>
              </a:spcAft>
              <a:buNone/>
            </a:pPr>
            <a:r>
              <a:rPr lang="en" sz="1200">
                <a:solidFill>
                  <a:schemeClr val="dk1"/>
                </a:solidFill>
              </a:rPr>
              <a:t>Amber Nicholson - Ngäruahine. PhD Candidate, University of Auckland Business School</a:t>
            </a:r>
            <a:endParaRPr sz="12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4310c7b7bd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4310c7b7bd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3" name="Google Shape;13;p2"/>
          <p:cNvPicPr preferRelativeResize="0"/>
          <p:nvPr/>
        </p:nvPicPr>
        <p:blipFill>
          <a:blip r:embed="rId2">
            <a:alphaModFix/>
          </a:blip>
          <a:stretch>
            <a:fillRect/>
          </a:stretch>
        </p:blipFill>
        <p:spPr>
          <a:xfrm>
            <a:off x="-10" y="0"/>
            <a:ext cx="7121770" cy="5143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1"/>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4" name="Google Shape;54;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7" name="Google Shape;57;p12"/>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 name="Shape 59"/>
        <p:cNvGrpSpPr/>
        <p:nvPr/>
      </p:nvGrpSpPr>
      <p:grpSpPr>
        <a:xfrm>
          <a:off x="0" y="0"/>
          <a:ext cx="0" cy="0"/>
          <a:chOff x="0" y="0"/>
          <a:chExt cx="0" cy="0"/>
        </a:xfrm>
      </p:grpSpPr>
      <p:sp>
        <p:nvSpPr>
          <p:cNvPr id="60" name="Google Shape;60;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pic>
        <p:nvPicPr>
          <p:cNvPr id="18" name="Google Shape;18;p4"/>
          <p:cNvPicPr preferRelativeResize="0"/>
          <p:nvPr/>
        </p:nvPicPr>
        <p:blipFill rotWithShape="1">
          <a:blip r:embed="rId2">
            <a:alphaModFix/>
          </a:blip>
          <a:srcRect b="0" l="0" r="85640" t="0"/>
          <a:stretch/>
        </p:blipFill>
        <p:spPr>
          <a:xfrm>
            <a:off x="1" y="0"/>
            <a:ext cx="1200899" cy="5143500"/>
          </a:xfrm>
          <a:prstGeom prst="rect">
            <a:avLst/>
          </a:prstGeom>
          <a:noFill/>
          <a:ln>
            <a:noFill/>
          </a:ln>
        </p:spPr>
      </p:pic>
      <p:sp>
        <p:nvSpPr>
          <p:cNvPr id="19" name="Google Shape;19;p4"/>
          <p:cNvSpPr txBox="1"/>
          <p:nvPr>
            <p:ph type="title"/>
          </p:nvPr>
        </p:nvSpPr>
        <p:spPr>
          <a:xfrm>
            <a:off x="1539000" y="445025"/>
            <a:ext cx="72933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 name="Google Shape;20;p4"/>
          <p:cNvSpPr txBox="1"/>
          <p:nvPr>
            <p:ph idx="1" type="body"/>
          </p:nvPr>
        </p:nvSpPr>
        <p:spPr>
          <a:xfrm>
            <a:off x="1539000" y="1152475"/>
            <a:ext cx="72933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 name="Google Shape;21;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pic>
        <p:nvPicPr>
          <p:cNvPr id="23" name="Google Shape;23;p5"/>
          <p:cNvPicPr preferRelativeResize="0"/>
          <p:nvPr/>
        </p:nvPicPr>
        <p:blipFill rotWithShape="1">
          <a:blip r:embed="rId2">
            <a:alphaModFix/>
          </a:blip>
          <a:srcRect b="85826" l="7211" r="6005" t="0"/>
          <a:stretch/>
        </p:blipFill>
        <p:spPr>
          <a:xfrm>
            <a:off x="0" y="4064925"/>
            <a:ext cx="9144000" cy="1078574"/>
          </a:xfrm>
          <a:prstGeom prst="rect">
            <a:avLst/>
          </a:prstGeom>
          <a:noFill/>
          <a:ln>
            <a:noFill/>
          </a:ln>
        </p:spPr>
      </p:pic>
      <p:sp>
        <p:nvSpPr>
          <p:cNvPr id="24" name="Google Shape;24;p5"/>
          <p:cNvSpPr txBox="1"/>
          <p:nvPr>
            <p:ph type="title"/>
          </p:nvPr>
        </p:nvSpPr>
        <p:spPr>
          <a:xfrm>
            <a:off x="2037600" y="445025"/>
            <a:ext cx="67947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8" name="Google Shape;28;p5"/>
          <p:cNvPicPr preferRelativeResize="0"/>
          <p:nvPr/>
        </p:nvPicPr>
        <p:blipFill rotWithShape="1">
          <a:blip r:embed="rId2">
            <a:alphaModFix/>
          </a:blip>
          <a:srcRect b="85826" l="7211" r="6005" t="0"/>
          <a:stretch/>
        </p:blipFill>
        <p:spPr>
          <a:xfrm>
            <a:off x="0" y="-49875"/>
            <a:ext cx="9144000" cy="107857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 name="Google Shape;31;p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2" name="Google Shape;32;p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4" name="Google Shape;34;p6"/>
          <p:cNvPicPr preferRelativeResize="0"/>
          <p:nvPr/>
        </p:nvPicPr>
        <p:blipFill rotWithShape="1">
          <a:blip r:embed="rId2">
            <a:alphaModFix/>
          </a:blip>
          <a:srcRect b="85826" l="7211" r="6005" t="0"/>
          <a:stretch/>
        </p:blipFill>
        <p:spPr>
          <a:xfrm>
            <a:off x="0" y="4064925"/>
            <a:ext cx="9144000" cy="107857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8"/>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8"/>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9"/>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pic>
        <p:nvPicPr>
          <p:cNvPr id="46" name="Google Shape;46;p10"/>
          <p:cNvPicPr preferRelativeResize="0"/>
          <p:nvPr/>
        </p:nvPicPr>
        <p:blipFill>
          <a:blip r:embed="rId2">
            <a:alphaModFix/>
          </a:blip>
          <a:stretch>
            <a:fillRect/>
          </a:stretch>
        </p:blipFill>
        <p:spPr>
          <a:xfrm>
            <a:off x="-10" y="0"/>
            <a:ext cx="7121770" cy="5143500"/>
          </a:xfrm>
          <a:prstGeom prst="rect">
            <a:avLst/>
          </a:prstGeom>
          <a:noFill/>
          <a:ln>
            <a:noFill/>
          </a:ln>
        </p:spPr>
      </p:pic>
      <p:sp>
        <p:nvSpPr>
          <p:cNvPr id="47" name="Google Shape;47;p1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0"/>
          <p:cNvSpPr txBox="1"/>
          <p:nvPr>
            <p:ph type="title"/>
          </p:nvPr>
        </p:nvSpPr>
        <p:spPr>
          <a:xfrm>
            <a:off x="4765500" y="261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3500"/>
              <a:buNone/>
              <a:defRPr sz="35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10"/>
          <p:cNvSpPr txBox="1"/>
          <p:nvPr>
            <p:ph idx="1" type="subTitle"/>
          </p:nvPr>
        </p:nvSpPr>
        <p:spPr>
          <a:xfrm>
            <a:off x="4765500" y="1795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1" name="Google Shape;51;p10"/>
          <p:cNvSpPr/>
          <p:nvPr>
            <p:ph idx="2" type="pic"/>
          </p:nvPr>
        </p:nvSpPr>
        <p:spPr>
          <a:xfrm>
            <a:off x="415200" y="962400"/>
            <a:ext cx="3615000" cy="3700800"/>
          </a:xfrm>
          <a:prstGeom prst="ellipse">
            <a:avLst/>
          </a:prstGeom>
          <a:noFill/>
          <a:ln>
            <a:noFill/>
          </a:ln>
          <a:effectLst>
            <a:outerShdw blurRad="57150" rotWithShape="0" algn="bl" dir="5400000" dist="66675">
              <a:srgbClr val="000000">
                <a:alpha val="50000"/>
              </a:srgbClr>
            </a:outerShdw>
          </a:effectLst>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hyperlink" Target="https://www.psychology.org.nz/journal-archive/Bulletin-Nov06-JC-KeynoteCRoyalsmall.pdf" TargetMode="External"/><Relationship Id="rId4" Type="http://schemas.openxmlformats.org/officeDocument/2006/relationships/hyperlink" Target="https://www.royalsociety.org.nz/150th-anniversary/tetakarangi/the-woven-universe-selected-writings-of-rev-maori-marsdente-ahukaramu-charles-royal-ed-2003/" TargetMode="External"/><Relationship Id="rId5" Type="http://schemas.openxmlformats.org/officeDocument/2006/relationships/hyperlink" Target="https://aotearoabooks.co.nz/atua-maori-gods-and-heroes/" TargetMode="External"/><Relationship Id="rId6"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hyperlink" Target="https://www.youtube.com/watch?v=9X9PWkmS_cg" TargetMode="External"/><Relationship Id="rId4" Type="http://schemas.openxmlformats.org/officeDocument/2006/relationships/image" Target="../media/image8.png"/><Relationship Id="rId5" Type="http://schemas.openxmlformats.org/officeDocument/2006/relationships/hyperlink" Target="https://www.youtube.com/watch?v=9X9PWkmS_c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commons.wikimedia.org/wiki/File:00_4937_M%C4%81ori_sculpture_in_Waihi,_New_Zealand.jpg" TargetMode="External"/><Relationship Id="rId4" Type="http://schemas.openxmlformats.org/officeDocument/2006/relationships/hyperlink" Target="https://commons.wikimedia.org/wiki/File:00_4937_M%C4%81ori_sculpture_in_Waihi,_New_Zealand.jpg" TargetMode="External"/><Relationship Id="rId5" Type="http://schemas.openxmlformats.org/officeDocument/2006/relationships/hyperlink" Target="https://commons.wikimedia.org/wiki/File:00_4937_M%C4%81ori_sculpture_in_Waihi,_New_Zealand.jpg" TargetMode="External"/><Relationship Id="rId6"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www.puketeraki.nz/site/puketeraki/Mana%20Wahine%20Volume%202.pdf" TargetMode="External"/><Relationship Id="rId4" Type="http://schemas.openxmlformats.org/officeDocument/2006/relationships/image" Target="../media/image10.png"/><Relationship Id="rId5" Type="http://schemas.openxmlformats.org/officeDocument/2006/relationships/hyperlink" Target="https://www.waikato.ac.nz/law/research/waikato_law_review/pubs/volume_2_1994/7#fn10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hyperlink" Target="https://nzhistory.govt.nz/node/3140" TargetMode="Externa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hyperlink" Target="https://teara.govt.nz/en/photograph/4221/te-mana-motuhake-o-tuhoe-flag" TargetMode="External"/><Relationship Id="rId4" Type="http://schemas.openxmlformats.org/officeDocument/2006/relationships/hyperlink" Target="https://teara.govt.nz/en/photograph/4220/tuhoe-identity" TargetMode="External"/><Relationship Id="rId5"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hyperlink" Target="https://www.youtube.com/watch?v=eLnjHrM9xdA" TargetMode="External"/><Relationship Id="rId4" Type="http://schemas.openxmlformats.org/officeDocument/2006/relationships/image" Target="../media/image25.png"/><Relationship Id="rId5" Type="http://schemas.openxmlformats.org/officeDocument/2006/relationships/hyperlink" Target="https://www.youtube.com/watch?v=eLnjHrM9xdA" TargetMode="External"/><Relationship Id="rId6" Type="http://schemas.openxmlformats.org/officeDocument/2006/relationships/image" Target="../media/image24.png"/><Relationship Id="rId7" Type="http://schemas.openxmlformats.org/officeDocument/2006/relationships/image" Target="../media/image27.png"/><Relationship Id="rId8"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www.puketeraki.nz/site/puketeraki/Mana%20Wahine%20Volume%202.pdf" TargetMode="External"/><Relationship Id="rId4" Type="http://schemas.openxmlformats.org/officeDocument/2006/relationships/hyperlink" Target="https://cdn.auckland.ac.nz/assets/arts/schools/anthropology/rale_08_d_WEB01.pdf" TargetMode="External"/><Relationship Id="rId5" Type="http://schemas.openxmlformats.org/officeDocument/2006/relationships/image" Target="../media/image19.jpg"/><Relationship Id="rId6" Type="http://schemas.openxmlformats.org/officeDocument/2006/relationships/image" Target="../media/image22.png"/><Relationship Id="rId7" Type="http://schemas.openxmlformats.org/officeDocument/2006/relationships/image" Target="../media/image21.png"/><Relationship Id="rId8"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hyperlink" Target="https://www.psychology.org.nz/journal-archive/Bulletin-Nov06-JC-KeynoteCRoyalsmall.pdf" TargetMode="External"/><Relationship Id="rId5" Type="http://schemas.openxmlformats.org/officeDocument/2006/relationships/hyperlink" Target="https://www.journal.mai.ac.nz/sites/default/files/MAIJrnl_7_1_Dell_02.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hyperlink" Target="https://www.journal.mai.ac.nz/sites/default/files/MAIJrnl_7_1_Dell_02.pdf"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idx="1" type="subTitle"/>
          </p:nvPr>
        </p:nvSpPr>
        <p:spPr>
          <a:xfrm>
            <a:off x="-84425" y="1872525"/>
            <a:ext cx="9006900" cy="35922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b="1" lang="en" sz="3543"/>
              <a:t>WEBINAR SERIES PART 3:</a:t>
            </a:r>
            <a:endParaRPr b="1" sz="3543"/>
          </a:p>
          <a:p>
            <a:pPr indent="0" lvl="0" marL="0" rtl="0" algn="ctr">
              <a:spcBef>
                <a:spcPts val="0"/>
              </a:spcBef>
              <a:spcAft>
                <a:spcPts val="0"/>
              </a:spcAft>
              <a:buNone/>
            </a:pPr>
            <a:r>
              <a:t/>
            </a:r>
            <a:endParaRPr b="1" sz="1896"/>
          </a:p>
          <a:p>
            <a:pPr indent="0" lvl="0" marL="0" rtl="0" algn="ctr">
              <a:spcBef>
                <a:spcPts val="0"/>
              </a:spcBef>
              <a:spcAft>
                <a:spcPts val="0"/>
              </a:spcAft>
              <a:buNone/>
            </a:pPr>
            <a:r>
              <a:rPr b="1" lang="en" sz="4238"/>
              <a:t>“Mātauranga Māori in the History Curriculums”  </a:t>
            </a:r>
            <a:endParaRPr b="1" sz="4238"/>
          </a:p>
          <a:p>
            <a:pPr indent="0" lvl="0" marL="0" rtl="0" algn="ctr">
              <a:spcBef>
                <a:spcPts val="0"/>
              </a:spcBef>
              <a:spcAft>
                <a:spcPts val="0"/>
              </a:spcAft>
              <a:buNone/>
            </a:pPr>
            <a:r>
              <a:t/>
            </a:r>
            <a:endParaRPr b="1" sz="2689"/>
          </a:p>
          <a:p>
            <a:pPr indent="-540923" lvl="0" marL="457200" rtl="0" algn="ctr">
              <a:spcBef>
                <a:spcPts val="0"/>
              </a:spcBef>
              <a:spcAft>
                <a:spcPts val="0"/>
              </a:spcAft>
              <a:buSzPct val="100000"/>
              <a:buChar char="-"/>
            </a:pPr>
            <a:r>
              <a:rPr b="1" lang="en" sz="5786"/>
              <a:t>MANA - </a:t>
            </a:r>
            <a:endParaRPr b="1" sz="5074"/>
          </a:p>
          <a:p>
            <a:pPr indent="0" lvl="0" marL="0" rtl="0" algn="ctr">
              <a:spcBef>
                <a:spcPts val="0"/>
              </a:spcBef>
              <a:spcAft>
                <a:spcPts val="0"/>
              </a:spcAft>
              <a:buNone/>
            </a:pPr>
            <a:r>
              <a:rPr b="1" lang="en" sz="2583"/>
              <a:t> </a:t>
            </a:r>
            <a:endParaRPr b="1" sz="3054"/>
          </a:p>
          <a:p>
            <a:pPr indent="0" lvl="0" marL="0" rtl="0" algn="ctr">
              <a:lnSpc>
                <a:spcPct val="100000"/>
              </a:lnSpc>
              <a:spcBef>
                <a:spcPts val="0"/>
              </a:spcBef>
              <a:spcAft>
                <a:spcPts val="0"/>
              </a:spcAft>
              <a:buNone/>
            </a:pPr>
            <a:r>
              <a:rPr b="1" lang="en" sz="2583"/>
              <a:t>15th May, 2023, 3.30 - 4.30</a:t>
            </a:r>
            <a:endParaRPr b="1" sz="2572"/>
          </a:p>
          <a:p>
            <a:pPr indent="0" lvl="0" marL="0" rtl="0" algn="ctr">
              <a:lnSpc>
                <a:spcPct val="100000"/>
              </a:lnSpc>
              <a:spcBef>
                <a:spcPts val="0"/>
              </a:spcBef>
              <a:spcAft>
                <a:spcPts val="0"/>
              </a:spcAft>
              <a:buNone/>
            </a:pPr>
            <a:r>
              <a:rPr b="1" lang="en" sz="2219"/>
              <a:t>with Rangitihi Pene &amp; Kārena Ngata</a:t>
            </a:r>
            <a:endParaRPr b="1" sz="2219"/>
          </a:p>
          <a:p>
            <a:pPr indent="0" lvl="0" marL="0" rtl="0" algn="l">
              <a:lnSpc>
                <a:spcPct val="100000"/>
              </a:lnSpc>
              <a:spcBef>
                <a:spcPts val="0"/>
              </a:spcBef>
              <a:spcAft>
                <a:spcPts val="0"/>
              </a:spcAft>
              <a:buNone/>
            </a:pPr>
            <a:r>
              <a:t/>
            </a:r>
            <a:endParaRPr b="1" sz="2329"/>
          </a:p>
        </p:txBody>
      </p:sp>
      <p:sp>
        <p:nvSpPr>
          <p:cNvPr id="66" name="Google Shape;66;p14"/>
          <p:cNvSpPr txBox="1"/>
          <p:nvPr>
            <p:ph type="ctrTitle"/>
          </p:nvPr>
        </p:nvSpPr>
        <p:spPr>
          <a:xfrm>
            <a:off x="-125" y="464500"/>
            <a:ext cx="9144000" cy="1199400"/>
          </a:xfrm>
          <a:prstGeom prst="rect">
            <a:avLst/>
          </a:prstGeom>
          <a:solidFill>
            <a:schemeClr val="lt1"/>
          </a:solidFill>
        </p:spPr>
        <p:txBody>
          <a:bodyPr anchorCtr="0" anchor="ctr" bIns="91425" lIns="91425" spcFirstLastPara="1" rIns="91425" wrap="square" tIns="91425">
            <a:normAutofit/>
          </a:bodyPr>
          <a:lstStyle/>
          <a:p>
            <a:pPr indent="0" lvl="0" marL="0" rtl="0" algn="l">
              <a:spcBef>
                <a:spcPts val="0"/>
              </a:spcBef>
              <a:spcAft>
                <a:spcPts val="0"/>
              </a:spcAft>
              <a:buNone/>
            </a:pPr>
            <a:r>
              <a:rPr lang="en"/>
              <a:t>             </a:t>
            </a:r>
            <a:r>
              <a:rPr lang="en"/>
              <a:t>NZHTA PLD Series </a:t>
            </a:r>
            <a:endParaRPr/>
          </a:p>
        </p:txBody>
      </p:sp>
      <p:cxnSp>
        <p:nvCxnSpPr>
          <p:cNvPr id="67" name="Google Shape;67;p14"/>
          <p:cNvCxnSpPr/>
          <p:nvPr/>
        </p:nvCxnSpPr>
        <p:spPr>
          <a:xfrm>
            <a:off x="-4025" y="1666200"/>
            <a:ext cx="8327100" cy="33900"/>
          </a:xfrm>
          <a:prstGeom prst="straightConnector1">
            <a:avLst/>
          </a:prstGeom>
          <a:noFill/>
          <a:ln cap="flat" cmpd="sng" w="19050">
            <a:solidFill>
              <a:srgbClr val="595959"/>
            </a:solidFill>
            <a:prstDash val="solid"/>
            <a:round/>
            <a:headEnd len="med" w="med" type="none"/>
            <a:tailEnd len="med" w="med" type="none"/>
          </a:ln>
          <a:effectLst>
            <a:outerShdw blurRad="57150" rotWithShape="0" algn="bl" dir="5400000" dist="19050">
              <a:srgbClr val="000000">
                <a:alpha val="50000"/>
              </a:srgbClr>
            </a:outerShdw>
          </a:effectLst>
        </p:spPr>
      </p:cxnSp>
      <p:pic>
        <p:nvPicPr>
          <p:cNvPr id="68" name="Google Shape;68;p14"/>
          <p:cNvPicPr preferRelativeResize="0"/>
          <p:nvPr/>
        </p:nvPicPr>
        <p:blipFill rotWithShape="1">
          <a:blip r:embed="rId3">
            <a:alphaModFix/>
          </a:blip>
          <a:srcRect b="0" l="0" r="0" t="0"/>
          <a:stretch/>
        </p:blipFill>
        <p:spPr>
          <a:xfrm>
            <a:off x="107675" y="746550"/>
            <a:ext cx="1863632" cy="692575"/>
          </a:xfrm>
          <a:prstGeom prst="rect">
            <a:avLst/>
          </a:prstGeom>
          <a:noFill/>
          <a:ln cap="flat" cmpd="sng" w="28575">
            <a:solidFill>
              <a:srgbClr val="073763"/>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3"/>
          <p:cNvSpPr txBox="1"/>
          <p:nvPr>
            <p:ph type="title"/>
          </p:nvPr>
        </p:nvSpPr>
        <p:spPr>
          <a:xfrm>
            <a:off x="311700" y="210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Mana Atua - the divine power</a:t>
            </a:r>
            <a:endParaRPr b="1"/>
          </a:p>
        </p:txBody>
      </p:sp>
      <p:sp>
        <p:nvSpPr>
          <p:cNvPr id="136" name="Google Shape;136;p23"/>
          <p:cNvSpPr txBox="1"/>
          <p:nvPr>
            <p:ph idx="1" type="body"/>
          </p:nvPr>
        </p:nvSpPr>
        <p:spPr>
          <a:xfrm>
            <a:off x="387900" y="725419"/>
            <a:ext cx="4556100" cy="1876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000">
                <a:solidFill>
                  <a:schemeClr val="dk1"/>
                </a:solidFill>
              </a:rPr>
              <a:t>“This is the very sacred power of the gods known as ahi kōmau, which is given to those persons who conform to sacred ritual and principles”.</a:t>
            </a:r>
            <a:r>
              <a:rPr lang="en" sz="1300">
                <a:solidFill>
                  <a:schemeClr val="dk1"/>
                </a:solidFill>
              </a:rPr>
              <a:t> - </a:t>
            </a:r>
            <a:r>
              <a:rPr lang="en" sz="1300" u="sng">
                <a:solidFill>
                  <a:schemeClr val="dk1"/>
                </a:solidFill>
                <a:hlinkClick r:id="rId3">
                  <a:extLst>
                    <a:ext uri="{A12FA001-AC4F-418D-AE19-62706E023703}">
                      <ahyp:hlinkClr val="tx"/>
                    </a:ext>
                  </a:extLst>
                </a:hlinkClick>
              </a:rPr>
              <a:t>Charles Royal </a:t>
            </a:r>
            <a:endParaRPr sz="1300">
              <a:solidFill>
                <a:schemeClr val="dk1"/>
              </a:solidFill>
            </a:endParaRPr>
          </a:p>
        </p:txBody>
      </p:sp>
      <p:sp>
        <p:nvSpPr>
          <p:cNvPr id="137" name="Google Shape;137;p23"/>
          <p:cNvSpPr txBox="1"/>
          <p:nvPr/>
        </p:nvSpPr>
        <p:spPr>
          <a:xfrm>
            <a:off x="337200" y="2190750"/>
            <a:ext cx="45051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a:t>
            </a:r>
            <a:r>
              <a:rPr lang="en" sz="2000">
                <a:solidFill>
                  <a:schemeClr val="dk1"/>
                </a:solidFill>
              </a:rPr>
              <a:t>Lawful permission, delegated by the gods to their human agents and accompanied by the endowment of spiritual power to act on their behalf and in accordance with their revealed will…” - </a:t>
            </a:r>
            <a:r>
              <a:rPr lang="en" sz="1300" u="sng">
                <a:solidFill>
                  <a:schemeClr val="dk1"/>
                </a:solidFill>
                <a:hlinkClick r:id="rId4">
                  <a:extLst>
                    <a:ext uri="{A12FA001-AC4F-418D-AE19-62706E023703}">
                      <ahyp:hlinkClr val="tx"/>
                    </a:ext>
                  </a:extLst>
                </a:hlinkClick>
              </a:rPr>
              <a:t>Rev. Māori Marsden</a:t>
            </a:r>
            <a:endParaRPr sz="1300">
              <a:solidFill>
                <a:schemeClr val="dk1"/>
              </a:solidFill>
            </a:endParaRPr>
          </a:p>
        </p:txBody>
      </p:sp>
      <p:pic>
        <p:nvPicPr>
          <p:cNvPr id="138" name="Google Shape;138;p23">
            <a:hlinkClick r:id="rId5"/>
          </p:cNvPr>
          <p:cNvPicPr preferRelativeResize="0"/>
          <p:nvPr/>
        </p:nvPicPr>
        <p:blipFill>
          <a:blip r:embed="rId6">
            <a:alphaModFix/>
          </a:blip>
          <a:stretch>
            <a:fillRect/>
          </a:stretch>
        </p:blipFill>
        <p:spPr>
          <a:xfrm>
            <a:off x="5047896" y="173375"/>
            <a:ext cx="3898180" cy="4716125"/>
          </a:xfrm>
          <a:prstGeom prst="rect">
            <a:avLst/>
          </a:prstGeom>
          <a:noFill/>
          <a:ln>
            <a:noFill/>
          </a:ln>
          <a:effectLst>
            <a:outerShdw blurRad="57150" rotWithShape="0" algn="bl" dir="2160000" dist="85725">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4"/>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Mana Tupuna - the inherited power</a:t>
            </a:r>
            <a:endParaRPr b="1"/>
          </a:p>
        </p:txBody>
      </p:sp>
      <p:sp>
        <p:nvSpPr>
          <p:cNvPr id="144" name="Google Shape;144;p24"/>
          <p:cNvSpPr txBox="1"/>
          <p:nvPr>
            <p:ph idx="1" type="body"/>
          </p:nvPr>
        </p:nvSpPr>
        <p:spPr>
          <a:xfrm>
            <a:off x="4371875" y="826550"/>
            <a:ext cx="46875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2400"/>
              <a:t>“So this is what matakite means by a spiritual march. It is a spiritual thing. It is the unseen power of the mana of his ancestors. And Rewi Maniapoto is this ancestor and it is his kaha, his ake, ake” Eva Rickard</a:t>
            </a:r>
            <a:endParaRPr sz="2400"/>
          </a:p>
        </p:txBody>
      </p:sp>
      <p:pic>
        <p:nvPicPr>
          <p:cNvPr id="145" name="Google Shape;145;p24">
            <a:hlinkClick r:id="rId3"/>
          </p:cNvPr>
          <p:cNvPicPr preferRelativeResize="0"/>
          <p:nvPr/>
        </p:nvPicPr>
        <p:blipFill rotWithShape="1">
          <a:blip r:embed="rId4">
            <a:alphaModFix/>
          </a:blip>
          <a:srcRect b="0" l="12845" r="12599" t="0"/>
          <a:stretch/>
        </p:blipFill>
        <p:spPr>
          <a:xfrm>
            <a:off x="376626" y="902752"/>
            <a:ext cx="3695525" cy="2786748"/>
          </a:xfrm>
          <a:prstGeom prst="rect">
            <a:avLst/>
          </a:prstGeom>
          <a:noFill/>
          <a:ln>
            <a:noFill/>
          </a:ln>
          <a:effectLst>
            <a:outerShdw blurRad="57150" rotWithShape="0" algn="bl" dir="3360000" dist="104775">
              <a:srgbClr val="000000">
                <a:alpha val="50000"/>
              </a:srgbClr>
            </a:outerShdw>
          </a:effectLst>
        </p:spPr>
      </p:pic>
      <p:sp>
        <p:nvSpPr>
          <p:cNvPr id="146" name="Google Shape;146;p24"/>
          <p:cNvSpPr txBox="1"/>
          <p:nvPr/>
        </p:nvSpPr>
        <p:spPr>
          <a:xfrm>
            <a:off x="316675" y="4247525"/>
            <a:ext cx="8680500" cy="74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700" u="sng">
                <a:solidFill>
                  <a:schemeClr val="hlink"/>
                </a:solidFill>
                <a:hlinkClick r:id="rId5"/>
              </a:rPr>
              <a:t>Eva Rickard recalls </a:t>
            </a:r>
            <a:r>
              <a:rPr lang="en" sz="1700">
                <a:solidFill>
                  <a:schemeClr val="dk2"/>
                </a:solidFill>
              </a:rPr>
              <a:t>the 1975 Land March when Te Roopu o Matakite arrived at the gravesite of Rewi Maniapoto.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5"/>
          <p:cNvSpPr/>
          <p:nvPr/>
        </p:nvSpPr>
        <p:spPr>
          <a:xfrm>
            <a:off x="4904175" y="2677675"/>
            <a:ext cx="4087500" cy="2421900"/>
          </a:xfrm>
          <a:prstGeom prst="rect">
            <a:avLst/>
          </a:prstGeom>
          <a:solidFill>
            <a:srgbClr val="0A6E9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5"/>
          <p:cNvSpPr txBox="1"/>
          <p:nvPr>
            <p:ph type="title"/>
          </p:nvPr>
        </p:nvSpPr>
        <p:spPr>
          <a:xfrm>
            <a:off x="24275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Mana whenua - the terrestrial power</a:t>
            </a:r>
            <a:endParaRPr b="1"/>
          </a:p>
        </p:txBody>
      </p:sp>
      <p:sp>
        <p:nvSpPr>
          <p:cNvPr id="153" name="Google Shape;153;p25"/>
          <p:cNvSpPr txBox="1"/>
          <p:nvPr>
            <p:ph idx="1" type="body"/>
          </p:nvPr>
        </p:nvSpPr>
        <p:spPr>
          <a:xfrm>
            <a:off x="20981" y="4154979"/>
            <a:ext cx="4915500" cy="936300"/>
          </a:xfrm>
          <a:prstGeom prst="rect">
            <a:avLst/>
          </a:prstGeom>
          <a:solidFill>
            <a:srgbClr val="0A6E96"/>
          </a:solidFill>
          <a:ln cap="flat" cmpd="sng" w="19050">
            <a:solidFill>
              <a:srgbClr val="6F8FBE"/>
            </a:solidFill>
            <a:prstDash val="solid"/>
            <a:round/>
            <a:headEnd len="sm" w="sm" type="none"/>
            <a:tailEnd len="sm" w="sm" type="none"/>
          </a:ln>
        </p:spPr>
        <p:txBody>
          <a:bodyPr anchorCtr="0" anchor="t" bIns="91425" lIns="91425" spcFirstLastPara="1" rIns="91425" wrap="square" tIns="91425">
            <a:normAutofit lnSpcReduction="20000"/>
          </a:bodyPr>
          <a:lstStyle/>
          <a:p>
            <a:pPr indent="0" lvl="0" marL="0" rtl="0" algn="l">
              <a:lnSpc>
                <a:spcPct val="95000"/>
              </a:lnSpc>
              <a:spcBef>
                <a:spcPts val="0"/>
              </a:spcBef>
              <a:spcAft>
                <a:spcPts val="1200"/>
              </a:spcAft>
              <a:buNone/>
            </a:pPr>
            <a:r>
              <a:rPr b="1" lang="en" sz="2000">
                <a:solidFill>
                  <a:schemeClr val="lt1"/>
                </a:solidFill>
                <a:latin typeface="Lexend"/>
                <a:ea typeface="Lexend"/>
                <a:cs typeface="Lexend"/>
                <a:sym typeface="Lexend"/>
              </a:rPr>
              <a:t>‘Piki atu ki te taumata o toku maunga, ka kite au i te mana, i te ihi o te whenua nei no oku tupuna’.</a:t>
            </a:r>
            <a:endParaRPr b="1" sz="2200">
              <a:solidFill>
                <a:schemeClr val="lt1"/>
              </a:solidFill>
              <a:latin typeface="Lexend"/>
              <a:ea typeface="Lexend"/>
              <a:cs typeface="Lexend"/>
              <a:sym typeface="Lexend"/>
            </a:endParaRPr>
          </a:p>
        </p:txBody>
      </p:sp>
      <p:pic>
        <p:nvPicPr>
          <p:cNvPr id="154" name="Google Shape;154;p25"/>
          <p:cNvPicPr preferRelativeResize="0"/>
          <p:nvPr/>
        </p:nvPicPr>
        <p:blipFill rotWithShape="1">
          <a:blip r:embed="rId3">
            <a:alphaModFix/>
          </a:blip>
          <a:srcRect b="20004" l="23742" r="33638" t="41301"/>
          <a:stretch/>
        </p:blipFill>
        <p:spPr>
          <a:xfrm>
            <a:off x="4968350" y="2752772"/>
            <a:ext cx="3945001" cy="2238327"/>
          </a:xfrm>
          <a:prstGeom prst="rect">
            <a:avLst/>
          </a:prstGeom>
          <a:noFill/>
          <a:ln>
            <a:noFill/>
          </a:ln>
          <a:effectLst>
            <a:outerShdw blurRad="57150" rotWithShape="0" algn="bl" dir="5400000" dist="19050">
              <a:srgbClr val="000000">
                <a:alpha val="50000"/>
              </a:srgbClr>
            </a:outerShdw>
          </a:effectLst>
        </p:spPr>
      </p:pic>
      <p:sp>
        <p:nvSpPr>
          <p:cNvPr id="155" name="Google Shape;155;p25"/>
          <p:cNvSpPr txBox="1"/>
          <p:nvPr/>
        </p:nvSpPr>
        <p:spPr>
          <a:xfrm>
            <a:off x="4385175" y="789125"/>
            <a:ext cx="4606500" cy="18162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SzPts val="1600"/>
              <a:buChar char="-"/>
            </a:pPr>
            <a:r>
              <a:rPr lang="en" sz="1600"/>
              <a:t>Important principles associated with mana of land include: inherited rights, establishing fortresses, the power to control and protect, confiscation, conservation, chiefly status and sacred burial grounds.</a:t>
            </a:r>
            <a:endParaRPr sz="1600"/>
          </a:p>
          <a:p>
            <a:pPr indent="0" lvl="0" marL="457200" rtl="0" algn="l">
              <a:spcBef>
                <a:spcPts val="0"/>
              </a:spcBef>
              <a:spcAft>
                <a:spcPts val="0"/>
              </a:spcAft>
              <a:buNone/>
            </a:pPr>
            <a:r>
              <a:t/>
            </a:r>
            <a:endParaRPr/>
          </a:p>
        </p:txBody>
      </p:sp>
      <p:sp>
        <p:nvSpPr>
          <p:cNvPr id="156" name="Google Shape;156;p25"/>
          <p:cNvSpPr txBox="1"/>
          <p:nvPr/>
        </p:nvSpPr>
        <p:spPr>
          <a:xfrm>
            <a:off x="166550" y="771600"/>
            <a:ext cx="4329300" cy="3278700"/>
          </a:xfrm>
          <a:prstGeom prst="rect">
            <a:avLst/>
          </a:prstGeom>
          <a:noFill/>
          <a:ln>
            <a:noFill/>
          </a:ln>
        </p:spPr>
        <p:txBody>
          <a:bodyPr anchorCtr="0" anchor="t" bIns="91425" lIns="91425" spcFirstLastPara="1" rIns="91425" wrap="square" tIns="91425">
            <a:spAutoFit/>
          </a:bodyPr>
          <a:lstStyle/>
          <a:p>
            <a:pPr indent="-330200" lvl="0" marL="457200" rtl="0" algn="l">
              <a:spcBef>
                <a:spcPts val="1000"/>
              </a:spcBef>
              <a:spcAft>
                <a:spcPts val="0"/>
              </a:spcAft>
              <a:buClr>
                <a:schemeClr val="dk1"/>
              </a:buClr>
              <a:buSzPts val="1600"/>
              <a:buChar char="-"/>
            </a:pPr>
            <a:r>
              <a:rPr lang="en" sz="1600">
                <a:solidFill>
                  <a:schemeClr val="dk1"/>
                </a:solidFill>
              </a:rPr>
              <a:t>Power associated with possession of land</a:t>
            </a:r>
            <a:endParaRPr sz="1600">
              <a:solidFill>
                <a:schemeClr val="dk1"/>
              </a:solidFill>
            </a:endParaRPr>
          </a:p>
          <a:p>
            <a:pPr indent="-330200" lvl="0" marL="457200" rtl="0" algn="l">
              <a:spcBef>
                <a:spcPts val="1000"/>
              </a:spcBef>
              <a:spcAft>
                <a:spcPts val="0"/>
              </a:spcAft>
              <a:buClr>
                <a:schemeClr val="dk1"/>
              </a:buClr>
              <a:buSzPts val="1600"/>
              <a:buChar char="-"/>
            </a:pPr>
            <a:r>
              <a:rPr lang="en" sz="1600">
                <a:solidFill>
                  <a:schemeClr val="dk1"/>
                </a:solidFill>
              </a:rPr>
              <a:t>Power that lays within the land to produce ‘the bounties of nature’</a:t>
            </a:r>
            <a:endParaRPr sz="1600">
              <a:solidFill>
                <a:schemeClr val="dk1"/>
              </a:solidFill>
            </a:endParaRPr>
          </a:p>
          <a:p>
            <a:pPr indent="-330200" lvl="0" marL="457200" rtl="0" algn="l">
              <a:spcBef>
                <a:spcPts val="1000"/>
              </a:spcBef>
              <a:spcAft>
                <a:spcPts val="0"/>
              </a:spcAft>
              <a:buClr>
                <a:schemeClr val="dk1"/>
              </a:buClr>
              <a:buSzPts val="1600"/>
              <a:buChar char="-"/>
            </a:pPr>
            <a:r>
              <a:rPr lang="en" sz="1600">
                <a:solidFill>
                  <a:schemeClr val="dk1"/>
                </a:solidFill>
              </a:rPr>
              <a:t>A person who possess land has the power to produce sustenance and livelihood for their people</a:t>
            </a:r>
            <a:endParaRPr sz="1600">
              <a:solidFill>
                <a:schemeClr val="dk1"/>
              </a:solidFill>
            </a:endParaRPr>
          </a:p>
          <a:p>
            <a:pPr indent="-330200" lvl="0" marL="457200" rtl="0" algn="l">
              <a:spcBef>
                <a:spcPts val="1000"/>
              </a:spcBef>
              <a:spcAft>
                <a:spcPts val="0"/>
              </a:spcAft>
              <a:buClr>
                <a:schemeClr val="dk1"/>
              </a:buClr>
              <a:buSzPts val="1600"/>
              <a:buChar char="-"/>
            </a:pPr>
            <a:r>
              <a:rPr lang="en" sz="1600">
                <a:solidFill>
                  <a:schemeClr val="dk1"/>
                </a:solidFill>
              </a:rPr>
              <a:t>The association been mana tangata and mana whenua is seen in the tikanga of burying one’s placenta (whenua) in the whenua (land)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6"/>
          <p:cNvSpPr txBox="1"/>
          <p:nvPr/>
        </p:nvSpPr>
        <p:spPr>
          <a:xfrm>
            <a:off x="2939675" y="4398300"/>
            <a:ext cx="3357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“Rangatira” Sculpture by Michael Weir</a:t>
            </a:r>
            <a:endParaRPr sz="1100"/>
          </a:p>
          <a:p>
            <a:pPr indent="0" lvl="0" marL="0" rtl="0" algn="ctr">
              <a:spcBef>
                <a:spcPts val="0"/>
              </a:spcBef>
              <a:spcAft>
                <a:spcPts val="0"/>
              </a:spcAft>
              <a:buNone/>
            </a:pPr>
            <a:r>
              <a:rPr lang="en" sz="1100"/>
              <a:t> </a:t>
            </a:r>
            <a:r>
              <a:rPr lang="en" sz="1100" u="sng">
                <a:solidFill>
                  <a:schemeClr val="dk1"/>
                </a:solidFill>
                <a:hlinkClick r:id="rId3">
                  <a:extLst>
                    <a:ext uri="{A12FA001-AC4F-418D-AE19-62706E023703}">
                      <ahyp:hlinkClr val="tx"/>
                    </a:ext>
                  </a:extLst>
                </a:hlinkClick>
              </a:rPr>
              <a:t>[</a:t>
            </a:r>
            <a:r>
              <a:rPr lang="en" sz="1100" u="sng">
                <a:solidFill>
                  <a:schemeClr val="dk1"/>
                </a:solidFill>
                <a:hlinkClick r:id="rId4">
                  <a:extLst>
                    <a:ext uri="{A12FA001-AC4F-418D-AE19-62706E023703}">
                      <ahyp:hlinkClr val="tx"/>
                    </a:ext>
                  </a:extLst>
                </a:hlinkClick>
              </a:rPr>
              <a:t>00 </a:t>
            </a:r>
            <a:r>
              <a:rPr lang="en" sz="1100" u="sng">
                <a:solidFill>
                  <a:schemeClr val="dk1"/>
                </a:solidFill>
                <a:hlinkClick r:id="rId5">
                  <a:extLst>
                    <a:ext uri="{A12FA001-AC4F-418D-AE19-62706E023703}">
                      <ahyp:hlinkClr val="tx"/>
                    </a:ext>
                  </a:extLst>
                </a:hlinkClick>
              </a:rPr>
              <a:t>4937 Māori sculpture in Waihi, New Zealand]</a:t>
            </a:r>
            <a:endParaRPr sz="1100">
              <a:solidFill>
                <a:schemeClr val="dk1"/>
              </a:solidFill>
            </a:endParaRPr>
          </a:p>
        </p:txBody>
      </p:sp>
      <p:pic>
        <p:nvPicPr>
          <p:cNvPr id="162" name="Google Shape;162;p26"/>
          <p:cNvPicPr preferRelativeResize="0"/>
          <p:nvPr/>
        </p:nvPicPr>
        <p:blipFill>
          <a:blip r:embed="rId6">
            <a:alphaModFix/>
          </a:blip>
          <a:stretch>
            <a:fillRect/>
          </a:stretch>
        </p:blipFill>
        <p:spPr>
          <a:xfrm>
            <a:off x="3506900" y="740025"/>
            <a:ext cx="2061073" cy="3537499"/>
          </a:xfrm>
          <a:prstGeom prst="rect">
            <a:avLst/>
          </a:prstGeom>
          <a:noFill/>
          <a:ln cap="flat" cmpd="sng" w="9525">
            <a:solidFill>
              <a:schemeClr val="dk2"/>
            </a:solidFill>
            <a:prstDash val="solid"/>
            <a:round/>
            <a:headEnd len="sm" w="sm" type="none"/>
            <a:tailEnd len="sm" w="sm" type="none"/>
          </a:ln>
        </p:spPr>
      </p:pic>
      <p:sp>
        <p:nvSpPr>
          <p:cNvPr id="163" name="Google Shape;163;p26"/>
          <p:cNvSpPr txBox="1"/>
          <p:nvPr>
            <p:ph idx="1" type="body"/>
          </p:nvPr>
        </p:nvSpPr>
        <p:spPr>
          <a:xfrm>
            <a:off x="6297575" y="580325"/>
            <a:ext cx="2592000" cy="3697200"/>
          </a:xfrm>
          <a:prstGeom prst="rect">
            <a:avLst/>
          </a:prstGeom>
        </p:spPr>
        <p:txBody>
          <a:bodyPr anchorCtr="0" anchor="t" bIns="91425" lIns="91425" spcFirstLastPara="1" rIns="91425" wrap="square" tIns="91425">
            <a:normAutofit/>
          </a:bodyPr>
          <a:lstStyle/>
          <a:p>
            <a:pPr indent="0" lvl="0" marL="57150" rtl="0" algn="l">
              <a:lnSpc>
                <a:spcPct val="100000"/>
              </a:lnSpc>
              <a:spcBef>
                <a:spcPts val="1200"/>
              </a:spcBef>
              <a:spcAft>
                <a:spcPts val="0"/>
              </a:spcAft>
              <a:buNone/>
            </a:pPr>
            <a:r>
              <a:rPr lang="en" sz="2000">
                <a:solidFill>
                  <a:schemeClr val="dk1"/>
                </a:solidFill>
              </a:rPr>
              <a:t>Horizontal connections across many other key concepts such as:</a:t>
            </a:r>
            <a:endParaRPr sz="2000">
              <a:solidFill>
                <a:schemeClr val="dk1"/>
              </a:solidFill>
            </a:endParaRPr>
          </a:p>
          <a:p>
            <a:pPr indent="-355600" lvl="0" marL="457200" rtl="0" algn="l">
              <a:lnSpc>
                <a:spcPct val="100000"/>
              </a:lnSpc>
              <a:spcBef>
                <a:spcPts val="1800"/>
              </a:spcBef>
              <a:spcAft>
                <a:spcPts val="0"/>
              </a:spcAft>
              <a:buClr>
                <a:schemeClr val="dk1"/>
              </a:buClr>
              <a:buSzPts val="2000"/>
              <a:buChar char="❖"/>
            </a:pPr>
            <a:r>
              <a:rPr lang="en" sz="2000">
                <a:solidFill>
                  <a:schemeClr val="dk1"/>
                </a:solidFill>
              </a:rPr>
              <a:t>Tapu</a:t>
            </a:r>
            <a:endParaRPr sz="2000">
              <a:solidFill>
                <a:schemeClr val="dk1"/>
              </a:solidFill>
            </a:endParaRPr>
          </a:p>
          <a:p>
            <a:pPr indent="-355600" lvl="0" marL="457200" rtl="0" algn="l">
              <a:lnSpc>
                <a:spcPct val="100000"/>
              </a:lnSpc>
              <a:spcBef>
                <a:spcPts val="0"/>
              </a:spcBef>
              <a:spcAft>
                <a:spcPts val="0"/>
              </a:spcAft>
              <a:buClr>
                <a:schemeClr val="dk1"/>
              </a:buClr>
              <a:buSzPts val="2000"/>
              <a:buChar char="❖"/>
            </a:pPr>
            <a:r>
              <a:rPr lang="en" sz="2000">
                <a:solidFill>
                  <a:schemeClr val="dk1"/>
                </a:solidFill>
              </a:rPr>
              <a:t>Whakapapa</a:t>
            </a:r>
            <a:endParaRPr sz="2000">
              <a:solidFill>
                <a:schemeClr val="dk1"/>
              </a:solidFill>
            </a:endParaRPr>
          </a:p>
          <a:p>
            <a:pPr indent="-355600" lvl="0" marL="457200" rtl="0" algn="l">
              <a:lnSpc>
                <a:spcPct val="100000"/>
              </a:lnSpc>
              <a:spcBef>
                <a:spcPts val="0"/>
              </a:spcBef>
              <a:spcAft>
                <a:spcPts val="0"/>
              </a:spcAft>
              <a:buClr>
                <a:schemeClr val="dk1"/>
              </a:buClr>
              <a:buSzPts val="2000"/>
              <a:buChar char="❖"/>
            </a:pPr>
            <a:r>
              <a:rPr lang="en" sz="2000">
                <a:solidFill>
                  <a:schemeClr val="dk1"/>
                </a:solidFill>
              </a:rPr>
              <a:t>Rangatiratanga</a:t>
            </a:r>
            <a:endParaRPr sz="2000">
              <a:solidFill>
                <a:schemeClr val="dk1"/>
              </a:solidFill>
            </a:endParaRPr>
          </a:p>
          <a:p>
            <a:pPr indent="-355600" lvl="0" marL="457200" rtl="0" algn="l">
              <a:lnSpc>
                <a:spcPct val="100000"/>
              </a:lnSpc>
              <a:spcBef>
                <a:spcPts val="0"/>
              </a:spcBef>
              <a:spcAft>
                <a:spcPts val="0"/>
              </a:spcAft>
              <a:buClr>
                <a:schemeClr val="dk1"/>
              </a:buClr>
              <a:buSzPts val="2000"/>
              <a:buChar char="❖"/>
            </a:pPr>
            <a:r>
              <a:rPr lang="en" sz="2000">
                <a:solidFill>
                  <a:schemeClr val="dk1"/>
                </a:solidFill>
              </a:rPr>
              <a:t>Utu</a:t>
            </a:r>
            <a:endParaRPr sz="2000">
              <a:solidFill>
                <a:schemeClr val="dk1"/>
              </a:solidFill>
            </a:endParaRPr>
          </a:p>
          <a:p>
            <a:pPr indent="-355600" lvl="0" marL="457200" rtl="0" algn="l">
              <a:lnSpc>
                <a:spcPct val="100000"/>
              </a:lnSpc>
              <a:spcBef>
                <a:spcPts val="0"/>
              </a:spcBef>
              <a:spcAft>
                <a:spcPts val="0"/>
              </a:spcAft>
              <a:buClr>
                <a:schemeClr val="dk1"/>
              </a:buClr>
              <a:buSzPts val="2000"/>
              <a:buChar char="❖"/>
            </a:pPr>
            <a:r>
              <a:rPr lang="en" sz="2000">
                <a:solidFill>
                  <a:schemeClr val="dk1"/>
                </a:solidFill>
              </a:rPr>
              <a:t>Manaakitanga</a:t>
            </a:r>
            <a:endParaRPr sz="2000">
              <a:solidFill>
                <a:schemeClr val="dk1"/>
              </a:solidFill>
            </a:endParaRPr>
          </a:p>
          <a:p>
            <a:pPr indent="-355600" lvl="0" marL="457200" rtl="0" algn="l">
              <a:lnSpc>
                <a:spcPct val="100000"/>
              </a:lnSpc>
              <a:spcBef>
                <a:spcPts val="0"/>
              </a:spcBef>
              <a:spcAft>
                <a:spcPts val="0"/>
              </a:spcAft>
              <a:buClr>
                <a:schemeClr val="dk1"/>
              </a:buClr>
              <a:buSzPts val="2000"/>
              <a:buChar char="❖"/>
            </a:pPr>
            <a:r>
              <a:rPr lang="en" sz="2000">
                <a:solidFill>
                  <a:schemeClr val="dk1"/>
                </a:solidFill>
              </a:rPr>
              <a:t>Taunahanaha</a:t>
            </a:r>
            <a:endParaRPr sz="2000">
              <a:solidFill>
                <a:schemeClr val="dk1"/>
              </a:solidFill>
            </a:endParaRPr>
          </a:p>
        </p:txBody>
      </p:sp>
      <p:sp>
        <p:nvSpPr>
          <p:cNvPr id="164" name="Google Shape;164;p26"/>
          <p:cNvSpPr txBox="1"/>
          <p:nvPr>
            <p:ph idx="1" type="body"/>
          </p:nvPr>
        </p:nvSpPr>
        <p:spPr>
          <a:xfrm>
            <a:off x="226000" y="740025"/>
            <a:ext cx="2862000" cy="3697200"/>
          </a:xfrm>
          <a:prstGeom prst="rect">
            <a:avLst/>
          </a:prstGeom>
        </p:spPr>
        <p:txBody>
          <a:bodyPr anchorCtr="0" anchor="t" bIns="91425" lIns="91425" spcFirstLastPara="1" rIns="91425" wrap="square" tIns="91425">
            <a:normAutofit/>
          </a:bodyPr>
          <a:lstStyle/>
          <a:p>
            <a:pPr indent="0" lvl="0" marL="57150" rtl="0" algn="l">
              <a:spcBef>
                <a:spcPts val="1200"/>
              </a:spcBef>
              <a:spcAft>
                <a:spcPts val="1800"/>
              </a:spcAft>
              <a:buClr>
                <a:schemeClr val="dk1"/>
              </a:buClr>
              <a:buSzPts val="1100"/>
              <a:buFont typeface="Arial"/>
              <a:buNone/>
            </a:pPr>
            <a:r>
              <a:rPr lang="en" sz="2000">
                <a:solidFill>
                  <a:schemeClr val="dk1"/>
                </a:solidFill>
              </a:rPr>
              <a:t>This is the power acquired by an individual according to his or her ability and effort to develop skills and to gain knowledge in particular areas (Cleve Barlow)</a:t>
            </a:r>
            <a:endParaRPr sz="2800"/>
          </a:p>
        </p:txBody>
      </p:sp>
      <p:sp>
        <p:nvSpPr>
          <p:cNvPr id="165" name="Google Shape;165;p26"/>
          <p:cNvSpPr txBox="1"/>
          <p:nvPr>
            <p:ph type="title"/>
          </p:nvPr>
        </p:nvSpPr>
        <p:spPr>
          <a:xfrm>
            <a:off x="302875" y="206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Mana Tangata - personal power</a:t>
            </a:r>
            <a:endParaRPr b="1"/>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7"/>
          <p:cNvSpPr txBox="1"/>
          <p:nvPr>
            <p:ph type="title"/>
          </p:nvPr>
        </p:nvSpPr>
        <p:spPr>
          <a:xfrm>
            <a:off x="311700" y="2178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Mana can be both Ascribed and Achieved</a:t>
            </a:r>
            <a:endParaRPr/>
          </a:p>
        </p:txBody>
      </p:sp>
      <p:sp>
        <p:nvSpPr>
          <p:cNvPr id="171" name="Google Shape;171;p27"/>
          <p:cNvSpPr txBox="1"/>
          <p:nvPr>
            <p:ph idx="1" type="body"/>
          </p:nvPr>
        </p:nvSpPr>
        <p:spPr>
          <a:xfrm>
            <a:off x="311700" y="863550"/>
            <a:ext cx="42603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lang="en" sz="2300"/>
              <a:t>ASCRIBED </a:t>
            </a:r>
            <a:endParaRPr b="1" sz="2300"/>
          </a:p>
          <a:p>
            <a:pPr indent="0" lvl="0" marL="0" rtl="0" algn="l">
              <a:lnSpc>
                <a:spcPct val="100000"/>
              </a:lnSpc>
              <a:spcBef>
                <a:spcPts val="1200"/>
              </a:spcBef>
              <a:spcAft>
                <a:spcPts val="0"/>
              </a:spcAft>
              <a:buNone/>
            </a:pPr>
            <a:r>
              <a:rPr lang="en" sz="2300"/>
              <a:t>(mana coming through)</a:t>
            </a:r>
            <a:endParaRPr sz="2300"/>
          </a:p>
          <a:p>
            <a:pPr indent="-368300" lvl="0" marL="457200" rtl="0" algn="l">
              <a:lnSpc>
                <a:spcPct val="100000"/>
              </a:lnSpc>
              <a:spcBef>
                <a:spcPts val="1200"/>
              </a:spcBef>
              <a:spcAft>
                <a:spcPts val="0"/>
              </a:spcAft>
              <a:buSzPts val="2200"/>
              <a:buChar char="-"/>
            </a:pPr>
            <a:r>
              <a:rPr lang="en" sz="2200"/>
              <a:t>Through mana atua</a:t>
            </a:r>
            <a:endParaRPr sz="2200"/>
          </a:p>
          <a:p>
            <a:pPr indent="-368300" lvl="0" marL="457200" rtl="0" algn="l">
              <a:lnSpc>
                <a:spcPct val="100000"/>
              </a:lnSpc>
              <a:spcBef>
                <a:spcPts val="1200"/>
              </a:spcBef>
              <a:spcAft>
                <a:spcPts val="0"/>
              </a:spcAft>
              <a:buSzPts val="2200"/>
              <a:buChar char="-"/>
            </a:pPr>
            <a:r>
              <a:rPr lang="en" sz="2200"/>
              <a:t>Through mana tupuna</a:t>
            </a:r>
            <a:endParaRPr sz="2200"/>
          </a:p>
          <a:p>
            <a:pPr indent="-368300" lvl="0" marL="457200" rtl="0" algn="l">
              <a:lnSpc>
                <a:spcPct val="100000"/>
              </a:lnSpc>
              <a:spcBef>
                <a:spcPts val="1000"/>
              </a:spcBef>
              <a:spcAft>
                <a:spcPts val="0"/>
              </a:spcAft>
              <a:buSzPts val="2200"/>
              <a:buChar char="-"/>
            </a:pPr>
            <a:r>
              <a:rPr lang="en" sz="2200"/>
              <a:t>Through mana whenua </a:t>
            </a:r>
            <a:endParaRPr sz="2200"/>
          </a:p>
          <a:p>
            <a:pPr indent="-368300" lvl="0" marL="457200" rtl="0" algn="l">
              <a:lnSpc>
                <a:spcPct val="100000"/>
              </a:lnSpc>
              <a:spcBef>
                <a:spcPts val="1000"/>
              </a:spcBef>
              <a:spcAft>
                <a:spcPts val="1200"/>
              </a:spcAft>
              <a:buSzPts val="2200"/>
              <a:buChar char="-"/>
            </a:pPr>
            <a:r>
              <a:rPr lang="en" sz="2200"/>
              <a:t>Through to the person</a:t>
            </a:r>
            <a:endParaRPr sz="2200"/>
          </a:p>
        </p:txBody>
      </p:sp>
      <p:sp>
        <p:nvSpPr>
          <p:cNvPr id="172" name="Google Shape;172;p27"/>
          <p:cNvSpPr txBox="1"/>
          <p:nvPr>
            <p:ph idx="2" type="body"/>
          </p:nvPr>
        </p:nvSpPr>
        <p:spPr>
          <a:xfrm>
            <a:off x="3920400" y="790575"/>
            <a:ext cx="4911900" cy="4165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sz="2300"/>
              <a:t>ACHIEVED </a:t>
            </a:r>
            <a:endParaRPr b="1" sz="2300"/>
          </a:p>
          <a:p>
            <a:pPr indent="0" lvl="0" marL="0" rtl="0" algn="l">
              <a:spcBef>
                <a:spcPts val="1200"/>
              </a:spcBef>
              <a:spcAft>
                <a:spcPts val="0"/>
              </a:spcAft>
              <a:buNone/>
            </a:pPr>
            <a:r>
              <a:rPr lang="en" sz="2300"/>
              <a:t>(mana enhanced/diminished)</a:t>
            </a:r>
            <a:endParaRPr sz="2300"/>
          </a:p>
          <a:p>
            <a:pPr indent="-361950" lvl="0" marL="457200" rtl="0" algn="l">
              <a:spcBef>
                <a:spcPts val="1200"/>
              </a:spcBef>
              <a:spcAft>
                <a:spcPts val="0"/>
              </a:spcAft>
              <a:buSzPts val="2100"/>
              <a:buChar char="-"/>
            </a:pPr>
            <a:r>
              <a:rPr lang="en" sz="2100"/>
              <a:t>Your generosity, humility and creativity</a:t>
            </a:r>
            <a:endParaRPr sz="2100"/>
          </a:p>
          <a:p>
            <a:pPr indent="-361950" lvl="0" marL="457200" rtl="0" algn="l">
              <a:spcBef>
                <a:spcPts val="0"/>
              </a:spcBef>
              <a:spcAft>
                <a:spcPts val="0"/>
              </a:spcAft>
              <a:buSzPts val="2100"/>
              <a:buChar char="-"/>
            </a:pPr>
            <a:r>
              <a:rPr lang="en" sz="2100"/>
              <a:t>Your skills, knowledge and accomplishments</a:t>
            </a:r>
            <a:endParaRPr sz="2100"/>
          </a:p>
          <a:p>
            <a:pPr indent="-361950" lvl="0" marL="457200" rtl="0" algn="l">
              <a:spcBef>
                <a:spcPts val="0"/>
              </a:spcBef>
              <a:spcAft>
                <a:spcPts val="0"/>
              </a:spcAft>
              <a:buSzPts val="2100"/>
              <a:buChar char="-"/>
            </a:pPr>
            <a:r>
              <a:rPr lang="en" sz="2100"/>
              <a:t>Your ability to influence</a:t>
            </a:r>
            <a:endParaRPr sz="2100"/>
          </a:p>
          <a:p>
            <a:pPr indent="-361950" lvl="0" marL="457200" rtl="0" algn="l">
              <a:spcBef>
                <a:spcPts val="0"/>
              </a:spcBef>
              <a:spcAft>
                <a:spcPts val="0"/>
              </a:spcAft>
              <a:buSzPts val="2100"/>
              <a:buChar char="-"/>
            </a:pPr>
            <a:r>
              <a:rPr lang="en" sz="2100"/>
              <a:t>How these combine in service to your people (past, present and future)</a:t>
            </a:r>
            <a:endParaRPr sz="2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8"/>
          <p:cNvSpPr txBox="1"/>
          <p:nvPr>
            <p:ph type="title"/>
          </p:nvPr>
        </p:nvSpPr>
        <p:spPr>
          <a:xfrm>
            <a:off x="1310400" y="257050"/>
            <a:ext cx="729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Mana Wahine</a:t>
            </a:r>
            <a:endParaRPr b="1"/>
          </a:p>
        </p:txBody>
      </p:sp>
      <p:sp>
        <p:nvSpPr>
          <p:cNvPr id="178" name="Google Shape;178;p28"/>
          <p:cNvSpPr txBox="1"/>
          <p:nvPr>
            <p:ph idx="1" type="body"/>
          </p:nvPr>
        </p:nvSpPr>
        <p:spPr>
          <a:xfrm>
            <a:off x="1158000" y="863550"/>
            <a:ext cx="4282200" cy="4139700"/>
          </a:xfrm>
          <a:prstGeom prst="rect">
            <a:avLst/>
          </a:prstGeom>
        </p:spPr>
        <p:txBody>
          <a:bodyPr anchorCtr="0" anchor="t" bIns="91425" lIns="91425" spcFirstLastPara="1" rIns="91425" wrap="square" tIns="91425">
            <a:noAutofit/>
          </a:bodyPr>
          <a:lstStyle/>
          <a:p>
            <a:pPr indent="0" lvl="0" marL="171450" rtl="0" algn="l">
              <a:spcBef>
                <a:spcPts val="1200"/>
              </a:spcBef>
              <a:spcAft>
                <a:spcPts val="1800"/>
              </a:spcAft>
              <a:buClr>
                <a:schemeClr val="dk1"/>
              </a:buClr>
              <a:buSzPts val="1100"/>
              <a:buFont typeface="Arial"/>
              <a:buNone/>
            </a:pPr>
            <a:r>
              <a:rPr lang="en" sz="2300">
                <a:solidFill>
                  <a:schemeClr val="dk1"/>
                </a:solidFill>
              </a:rPr>
              <a:t>There exists a contemporary focus on </a:t>
            </a:r>
            <a:r>
              <a:rPr lang="en" sz="2300">
                <a:solidFill>
                  <a:schemeClr val="dk1"/>
                </a:solidFill>
              </a:rPr>
              <a:t>the mana of women. Arose in light of the necessity to restore a gender imbalance that was created through the process of colonisaton and the imposition of Victorian bias against women onto Māori Society.</a:t>
            </a:r>
            <a:endParaRPr sz="2500">
              <a:solidFill>
                <a:schemeClr val="dk1"/>
              </a:solidFill>
            </a:endParaRPr>
          </a:p>
        </p:txBody>
      </p:sp>
      <p:pic>
        <p:nvPicPr>
          <p:cNvPr id="179" name="Google Shape;179;p28">
            <a:hlinkClick r:id="rId3"/>
          </p:cNvPr>
          <p:cNvPicPr preferRelativeResize="0"/>
          <p:nvPr/>
        </p:nvPicPr>
        <p:blipFill>
          <a:blip r:embed="rId4">
            <a:alphaModFix/>
          </a:blip>
          <a:stretch>
            <a:fillRect/>
          </a:stretch>
        </p:blipFill>
        <p:spPr>
          <a:xfrm>
            <a:off x="5808750" y="140375"/>
            <a:ext cx="3096000" cy="4862750"/>
          </a:xfrm>
          <a:prstGeom prst="rect">
            <a:avLst/>
          </a:prstGeom>
          <a:noFill/>
          <a:ln>
            <a:noFill/>
          </a:ln>
          <a:effectLst>
            <a:outerShdw blurRad="57150" rotWithShape="0" algn="bl" dir="5400000" dist="19050">
              <a:srgbClr val="000000">
                <a:alpha val="50000"/>
              </a:srgbClr>
            </a:outerShdw>
          </a:effectLst>
        </p:spPr>
      </p:pic>
      <p:sp>
        <p:nvSpPr>
          <p:cNvPr id="180" name="Google Shape;180;p28"/>
          <p:cNvSpPr txBox="1"/>
          <p:nvPr/>
        </p:nvSpPr>
        <p:spPr>
          <a:xfrm>
            <a:off x="1460225" y="4637875"/>
            <a:ext cx="44985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a:solidFill>
                  <a:schemeClr val="dk2"/>
                </a:solidFill>
              </a:rPr>
              <a:t>Annie Mikaere - </a:t>
            </a:r>
            <a:r>
              <a:rPr lang="en" u="sng">
                <a:solidFill>
                  <a:schemeClr val="accent5"/>
                </a:solidFill>
                <a:hlinkClick r:id="rId5">
                  <a:extLst>
                    <a:ext uri="{A12FA001-AC4F-418D-AE19-62706E023703}">
                      <ahyp:hlinkClr val="tx"/>
                    </a:ext>
                  </a:extLst>
                </a:hlinkClick>
              </a:rPr>
              <a:t>Maori Women: Caught in the Contradictions of a Colonised Reality</a:t>
            </a:r>
            <a:endParaRPr sz="1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9"/>
          <p:cNvSpPr txBox="1"/>
          <p:nvPr>
            <p:ph type="title"/>
          </p:nvPr>
        </p:nvSpPr>
        <p:spPr>
          <a:xfrm>
            <a:off x="1593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Hinematioro </a:t>
            </a:r>
            <a:r>
              <a:rPr lang="en"/>
              <a:t>- Te Kani a Takirau</a:t>
            </a:r>
            <a:endParaRPr/>
          </a:p>
        </p:txBody>
      </p:sp>
      <p:pic>
        <p:nvPicPr>
          <p:cNvPr id="186" name="Google Shape;186;p29"/>
          <p:cNvPicPr preferRelativeResize="0"/>
          <p:nvPr/>
        </p:nvPicPr>
        <p:blipFill>
          <a:blip r:embed="rId3">
            <a:alphaModFix/>
          </a:blip>
          <a:stretch>
            <a:fillRect/>
          </a:stretch>
        </p:blipFill>
        <p:spPr>
          <a:xfrm>
            <a:off x="1869825" y="712925"/>
            <a:ext cx="3290492" cy="4225024"/>
          </a:xfrm>
          <a:prstGeom prst="rect">
            <a:avLst/>
          </a:prstGeom>
          <a:noFill/>
          <a:ln>
            <a:noFill/>
          </a:ln>
        </p:spPr>
      </p:pic>
      <p:pic>
        <p:nvPicPr>
          <p:cNvPr id="187" name="Google Shape;187;p29"/>
          <p:cNvPicPr preferRelativeResize="0"/>
          <p:nvPr/>
        </p:nvPicPr>
        <p:blipFill>
          <a:blip r:embed="rId4">
            <a:alphaModFix/>
          </a:blip>
          <a:stretch>
            <a:fillRect/>
          </a:stretch>
        </p:blipFill>
        <p:spPr>
          <a:xfrm>
            <a:off x="5213630" y="216413"/>
            <a:ext cx="3930370" cy="5019125"/>
          </a:xfrm>
          <a:prstGeom prst="rect">
            <a:avLst/>
          </a:prstGeom>
          <a:noFill/>
          <a:ln>
            <a:noFill/>
          </a:ln>
        </p:spPr>
      </p:pic>
      <p:sp>
        <p:nvSpPr>
          <p:cNvPr id="188" name="Google Shape;188;p29"/>
          <p:cNvSpPr txBox="1"/>
          <p:nvPr/>
        </p:nvSpPr>
        <p:spPr>
          <a:xfrm>
            <a:off x="0" y="712925"/>
            <a:ext cx="2604600" cy="4428000"/>
          </a:xfrm>
          <a:prstGeom prst="rect">
            <a:avLst/>
          </a:prstGeom>
          <a:solidFill>
            <a:schemeClr val="lt1"/>
          </a:solidFill>
          <a:ln>
            <a:noFill/>
          </a:ln>
        </p:spPr>
        <p:txBody>
          <a:bodyPr anchorCtr="0" anchor="t" bIns="91425" lIns="91425" spcFirstLastPara="1" rIns="91425" wrap="square" tIns="91425">
            <a:spAutoFit/>
          </a:bodyPr>
          <a:lstStyle/>
          <a:p>
            <a:pPr indent="-368300" lvl="0" marL="285750" rtl="0" algn="l">
              <a:spcBef>
                <a:spcPts val="0"/>
              </a:spcBef>
              <a:spcAft>
                <a:spcPts val="0"/>
              </a:spcAft>
              <a:buSzPts val="2200"/>
              <a:buChar char="-"/>
            </a:pPr>
            <a:r>
              <a:rPr lang="en" sz="2200">
                <a:highlight>
                  <a:schemeClr val="lt1"/>
                </a:highlight>
              </a:rPr>
              <a:t>High born, tapu</a:t>
            </a:r>
            <a:endParaRPr sz="2200">
              <a:highlight>
                <a:schemeClr val="lt1"/>
              </a:highlight>
            </a:endParaRPr>
          </a:p>
          <a:p>
            <a:pPr indent="-368300" lvl="0" marL="285750" rtl="0" algn="l">
              <a:spcBef>
                <a:spcPts val="1000"/>
              </a:spcBef>
              <a:spcAft>
                <a:spcPts val="0"/>
              </a:spcAft>
              <a:buSzPts val="2200"/>
              <a:buChar char="-"/>
            </a:pPr>
            <a:r>
              <a:rPr lang="en" sz="2200">
                <a:highlight>
                  <a:schemeClr val="lt1"/>
                </a:highlight>
              </a:rPr>
              <a:t>Broad and far reaching influence</a:t>
            </a:r>
            <a:endParaRPr sz="2200">
              <a:highlight>
                <a:schemeClr val="lt1"/>
              </a:highlight>
            </a:endParaRPr>
          </a:p>
          <a:p>
            <a:pPr indent="-368300" lvl="0" marL="285750" rtl="0" algn="l">
              <a:spcBef>
                <a:spcPts val="1000"/>
              </a:spcBef>
              <a:spcAft>
                <a:spcPts val="0"/>
              </a:spcAft>
              <a:buSzPts val="2200"/>
              <a:buChar char="-"/>
            </a:pPr>
            <a:r>
              <a:rPr lang="en" sz="2200">
                <a:highlight>
                  <a:schemeClr val="lt1"/>
                </a:highlight>
              </a:rPr>
              <a:t>Caring and hospitable</a:t>
            </a:r>
            <a:endParaRPr sz="2200">
              <a:highlight>
                <a:schemeClr val="lt1"/>
              </a:highlight>
            </a:endParaRPr>
          </a:p>
          <a:p>
            <a:pPr indent="-368300" lvl="0" marL="285750" rtl="0" algn="l">
              <a:spcBef>
                <a:spcPts val="1000"/>
              </a:spcBef>
              <a:spcAft>
                <a:spcPts val="0"/>
              </a:spcAft>
              <a:buSzPts val="2200"/>
              <a:buChar char="-"/>
            </a:pPr>
            <a:r>
              <a:rPr lang="en" sz="2200">
                <a:highlight>
                  <a:schemeClr val="lt1"/>
                </a:highlight>
              </a:rPr>
              <a:t>Gardens to feed her people</a:t>
            </a:r>
            <a:endParaRPr sz="2200">
              <a:highlight>
                <a:schemeClr val="lt1"/>
              </a:highlight>
            </a:endParaRPr>
          </a:p>
          <a:p>
            <a:pPr indent="-368300" lvl="0" marL="285750" rtl="0" algn="l">
              <a:spcBef>
                <a:spcPts val="1000"/>
              </a:spcBef>
              <a:spcAft>
                <a:spcPts val="0"/>
              </a:spcAft>
              <a:buSzPts val="2200"/>
              <a:buChar char="-"/>
            </a:pPr>
            <a:r>
              <a:rPr lang="en" sz="2200">
                <a:highlight>
                  <a:schemeClr val="lt1"/>
                </a:highlight>
              </a:rPr>
              <a:t>Highly skilled organiser</a:t>
            </a:r>
            <a:endParaRPr sz="2200">
              <a:highlight>
                <a:schemeClr val="lt1"/>
              </a:highlight>
            </a:endParaRPr>
          </a:p>
          <a:p>
            <a:pPr indent="-317500" lvl="0" marL="457200" rtl="0" algn="l">
              <a:spcBef>
                <a:spcPts val="1000"/>
              </a:spcBef>
              <a:spcAft>
                <a:spcPts val="0"/>
              </a:spcAft>
              <a:buSzPts val="1400"/>
              <a:buChar char="-"/>
            </a:pPr>
            <a:r>
              <a:t/>
            </a:r>
            <a:endParaRPr>
              <a:highlight>
                <a:schemeClr val="lt1"/>
              </a:highlight>
            </a:endParaRPr>
          </a:p>
        </p:txBody>
      </p:sp>
      <p:cxnSp>
        <p:nvCxnSpPr>
          <p:cNvPr id="189" name="Google Shape;189;p29"/>
          <p:cNvCxnSpPr/>
          <p:nvPr/>
        </p:nvCxnSpPr>
        <p:spPr>
          <a:xfrm rot="10800000">
            <a:off x="4668325" y="1325800"/>
            <a:ext cx="1150800" cy="87300"/>
          </a:xfrm>
          <a:prstGeom prst="straightConnector1">
            <a:avLst/>
          </a:prstGeom>
          <a:noFill/>
          <a:ln cap="flat" cmpd="sng" w="28575">
            <a:solidFill>
              <a:schemeClr val="dk2"/>
            </a:solidFill>
            <a:prstDash val="solid"/>
            <a:round/>
            <a:headEnd len="med" w="med" type="none"/>
            <a:tailEnd len="med" w="med" type="triangle"/>
          </a:ln>
        </p:spPr>
      </p:cxnSp>
      <p:cxnSp>
        <p:nvCxnSpPr>
          <p:cNvPr id="190" name="Google Shape;190;p29"/>
          <p:cNvCxnSpPr/>
          <p:nvPr/>
        </p:nvCxnSpPr>
        <p:spPr>
          <a:xfrm rot="10800000">
            <a:off x="4524325" y="3832000"/>
            <a:ext cx="1150800" cy="87300"/>
          </a:xfrm>
          <a:prstGeom prst="straightConnector1">
            <a:avLst/>
          </a:prstGeom>
          <a:noFill/>
          <a:ln cap="flat" cmpd="sng" w="28575">
            <a:solidFill>
              <a:schemeClr val="dk2"/>
            </a:solidFill>
            <a:prstDash val="solid"/>
            <a:round/>
            <a:headEnd len="med" w="med" type="none"/>
            <a:tailEnd len="med" w="med" type="triangle"/>
          </a:ln>
        </p:spPr>
      </p:cxnSp>
      <p:sp>
        <p:nvSpPr>
          <p:cNvPr id="191" name="Google Shape;191;p29"/>
          <p:cNvSpPr/>
          <p:nvPr/>
        </p:nvSpPr>
        <p:spPr>
          <a:xfrm>
            <a:off x="6621175" y="3505375"/>
            <a:ext cx="2301600" cy="7323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0"/>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Kingitanga Movement </a:t>
            </a:r>
            <a:endParaRPr b="1"/>
          </a:p>
        </p:txBody>
      </p:sp>
      <p:sp>
        <p:nvSpPr>
          <p:cNvPr id="197" name="Google Shape;197;p3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98" name="Google Shape;198;p30"/>
          <p:cNvSpPr txBox="1"/>
          <p:nvPr>
            <p:ph idx="2" type="body"/>
          </p:nvPr>
        </p:nvSpPr>
        <p:spPr>
          <a:xfrm>
            <a:off x="4053625" y="542875"/>
            <a:ext cx="4931100" cy="4252800"/>
          </a:xfrm>
          <a:prstGeom prst="rect">
            <a:avLst/>
          </a:prstGeom>
          <a:solidFill>
            <a:schemeClr val="lt1"/>
          </a:solidFill>
        </p:spPr>
        <p:txBody>
          <a:bodyPr anchorCtr="0" anchor="t" bIns="91425" lIns="91425" spcFirstLastPara="1" rIns="91425" wrap="square" tIns="91425">
            <a:noAutofit/>
          </a:bodyPr>
          <a:lstStyle/>
          <a:p>
            <a:pPr indent="-349250" lvl="0" marL="457200" rtl="0" algn="l">
              <a:lnSpc>
                <a:spcPct val="107916"/>
              </a:lnSpc>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The Kingitanga developed out of desire to stop land alienation</a:t>
            </a:r>
            <a:endParaRPr sz="1900">
              <a:solidFill>
                <a:schemeClr val="dk1"/>
              </a:solidFill>
              <a:latin typeface="Calibri"/>
              <a:ea typeface="Calibri"/>
              <a:cs typeface="Calibri"/>
              <a:sym typeface="Calibri"/>
            </a:endParaRPr>
          </a:p>
          <a:p>
            <a:pPr indent="-349250" lvl="0" marL="457200" rtl="0" algn="l">
              <a:lnSpc>
                <a:spcPct val="107916"/>
              </a:lnSpc>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1851-52 Tamihana Te Rauparaha visited England and saw the power of the monarchy</a:t>
            </a:r>
            <a:endParaRPr sz="1900">
              <a:solidFill>
                <a:schemeClr val="dk1"/>
              </a:solidFill>
              <a:latin typeface="Calibri"/>
              <a:ea typeface="Calibri"/>
              <a:cs typeface="Calibri"/>
              <a:sym typeface="Calibri"/>
            </a:endParaRPr>
          </a:p>
          <a:p>
            <a:pPr indent="-349250" lvl="0" marL="457200" rtl="0" algn="l">
              <a:lnSpc>
                <a:spcPct val="107916"/>
              </a:lnSpc>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Gained support from Mātene Te Whiwhi</a:t>
            </a:r>
            <a:endParaRPr sz="1900">
              <a:solidFill>
                <a:schemeClr val="dk1"/>
              </a:solidFill>
              <a:latin typeface="Calibri"/>
              <a:ea typeface="Calibri"/>
              <a:cs typeface="Calibri"/>
              <a:sym typeface="Calibri"/>
            </a:endParaRPr>
          </a:p>
          <a:p>
            <a:pPr indent="-349250" lvl="0" marL="457200" rtl="0" algn="l">
              <a:lnSpc>
                <a:spcPct val="107916"/>
              </a:lnSpc>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The problem was how to select the king.</a:t>
            </a:r>
            <a:endParaRPr sz="1900">
              <a:solidFill>
                <a:schemeClr val="dk1"/>
              </a:solidFill>
              <a:latin typeface="Calibri"/>
              <a:ea typeface="Calibri"/>
              <a:cs typeface="Calibri"/>
              <a:sym typeface="Calibri"/>
            </a:endParaRPr>
          </a:p>
          <a:p>
            <a:pPr indent="-349250" lvl="0" marL="457200" rtl="0" algn="l">
              <a:lnSpc>
                <a:spcPct val="107916"/>
              </a:lnSpc>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The pair travelled the North Island canvassing the most highly regarded chiefs</a:t>
            </a:r>
            <a:endParaRPr sz="1900">
              <a:solidFill>
                <a:schemeClr val="dk1"/>
              </a:solidFill>
              <a:latin typeface="Calibri"/>
              <a:ea typeface="Calibri"/>
              <a:cs typeface="Calibri"/>
              <a:sym typeface="Calibri"/>
            </a:endParaRPr>
          </a:p>
          <a:p>
            <a:pPr indent="-349250" lvl="0" marL="457200" rtl="0" algn="l">
              <a:lnSpc>
                <a:spcPct val="107916"/>
              </a:lnSpc>
              <a:spcBef>
                <a:spcPts val="0"/>
              </a:spcBef>
              <a:spcAft>
                <a:spcPts val="800"/>
              </a:spcAft>
              <a:buClr>
                <a:schemeClr val="dk1"/>
              </a:buClr>
              <a:buSzPts val="1900"/>
              <a:buFont typeface="Calibri"/>
              <a:buChar char="●"/>
            </a:pPr>
            <a:r>
              <a:rPr lang="en" sz="1900">
                <a:solidFill>
                  <a:schemeClr val="dk1"/>
                </a:solidFill>
                <a:latin typeface="Calibri"/>
                <a:ea typeface="Calibri"/>
                <a:cs typeface="Calibri"/>
                <a:sym typeface="Calibri"/>
              </a:rPr>
              <a:t>1856 - Finally a meeting was held on the shores of Lake Taupō at Pūkawa and Pōtatau Te Wherowhero of Waikato was chosen</a:t>
            </a:r>
            <a:endParaRPr sz="1900"/>
          </a:p>
        </p:txBody>
      </p:sp>
      <p:pic>
        <p:nvPicPr>
          <p:cNvPr id="199" name="Google Shape;199;p30"/>
          <p:cNvPicPr preferRelativeResize="0"/>
          <p:nvPr/>
        </p:nvPicPr>
        <p:blipFill>
          <a:blip r:embed="rId3">
            <a:alphaModFix/>
          </a:blip>
          <a:stretch>
            <a:fillRect/>
          </a:stretch>
        </p:blipFill>
        <p:spPr>
          <a:xfrm>
            <a:off x="236350" y="924889"/>
            <a:ext cx="3664875" cy="281408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1"/>
          <p:cNvSpPr txBox="1"/>
          <p:nvPr>
            <p:ph type="title"/>
          </p:nvPr>
        </p:nvSpPr>
        <p:spPr>
          <a:xfrm>
            <a:off x="159300" y="1402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en" sz="2200">
                <a:latin typeface="Calibri"/>
                <a:ea typeface="Calibri"/>
                <a:cs typeface="Calibri"/>
                <a:sym typeface="Calibri"/>
              </a:rPr>
              <a:t>MANA OF TE WHEROWHERO</a:t>
            </a:r>
            <a:endParaRPr b="1" sz="3600"/>
          </a:p>
        </p:txBody>
      </p:sp>
      <p:sp>
        <p:nvSpPr>
          <p:cNvPr id="205" name="Google Shape;205;p31"/>
          <p:cNvSpPr txBox="1"/>
          <p:nvPr>
            <p:ph idx="2" type="body"/>
          </p:nvPr>
        </p:nvSpPr>
        <p:spPr>
          <a:xfrm>
            <a:off x="3681000" y="-166425"/>
            <a:ext cx="5227500" cy="4966500"/>
          </a:xfrm>
          <a:prstGeom prst="rect">
            <a:avLst/>
          </a:prstGeom>
          <a:solidFill>
            <a:schemeClr val="lt1"/>
          </a:solidFill>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500">
              <a:solidFill>
                <a:srgbClr val="000000"/>
              </a:solidFill>
              <a:latin typeface="Calibri"/>
              <a:ea typeface="Calibri"/>
              <a:cs typeface="Calibri"/>
              <a:sym typeface="Calibri"/>
            </a:endParaRPr>
          </a:p>
          <a:p>
            <a:pPr indent="-342900" lvl="0" marL="457200" rtl="0" algn="l">
              <a:lnSpc>
                <a:spcPct val="107916"/>
              </a:lnSpc>
              <a:spcBef>
                <a:spcPts val="0"/>
              </a:spcBef>
              <a:spcAft>
                <a:spcPts val="0"/>
              </a:spcAft>
              <a:buClr>
                <a:srgbClr val="000000"/>
              </a:buClr>
              <a:buSzPts val="1800"/>
              <a:buFont typeface="Calibri"/>
              <a:buChar char="●"/>
            </a:pPr>
            <a:r>
              <a:rPr lang="en" sz="1800">
                <a:solidFill>
                  <a:srgbClr val="000000"/>
                </a:solidFill>
                <a:latin typeface="Calibri"/>
                <a:ea typeface="Calibri"/>
                <a:cs typeface="Calibri"/>
                <a:sym typeface="Calibri"/>
              </a:rPr>
              <a:t>Mana: descended from Hoturoa, captain of the Tainui canoe, had genealogical connections to Te Arawa, East Coast [Ngāti Porou and Ngāti Kahungunu]</a:t>
            </a:r>
            <a:endParaRPr sz="1800">
              <a:solidFill>
                <a:srgbClr val="000000"/>
              </a:solidFill>
              <a:latin typeface="Calibri"/>
              <a:ea typeface="Calibri"/>
              <a:cs typeface="Calibri"/>
              <a:sym typeface="Calibri"/>
            </a:endParaRPr>
          </a:p>
          <a:p>
            <a:pPr indent="-342900" lvl="0" marL="457200" rtl="0" algn="l">
              <a:lnSpc>
                <a:spcPct val="107916"/>
              </a:lnSpc>
              <a:spcBef>
                <a:spcPts val="0"/>
              </a:spcBef>
              <a:spcAft>
                <a:spcPts val="0"/>
              </a:spcAft>
              <a:buClr>
                <a:srgbClr val="000000"/>
              </a:buClr>
              <a:buSzPts val="1800"/>
              <a:buFont typeface="Calibri"/>
              <a:buChar char="●"/>
            </a:pPr>
            <a:r>
              <a:rPr lang="en" sz="1800">
                <a:solidFill>
                  <a:srgbClr val="000000"/>
                </a:solidFill>
                <a:latin typeface="Calibri"/>
                <a:ea typeface="Calibri"/>
                <a:cs typeface="Calibri"/>
                <a:sym typeface="Calibri"/>
              </a:rPr>
              <a:t>He had been a successful fighting chief and outstanding individual fighter</a:t>
            </a:r>
            <a:endParaRPr sz="1800">
              <a:solidFill>
                <a:srgbClr val="000000"/>
              </a:solidFill>
              <a:latin typeface="Calibri"/>
              <a:ea typeface="Calibri"/>
              <a:cs typeface="Calibri"/>
              <a:sym typeface="Calibri"/>
            </a:endParaRPr>
          </a:p>
          <a:p>
            <a:pPr indent="-342900" lvl="0" marL="457200" rtl="0" algn="l">
              <a:lnSpc>
                <a:spcPct val="107916"/>
              </a:lnSpc>
              <a:spcBef>
                <a:spcPts val="0"/>
              </a:spcBef>
              <a:spcAft>
                <a:spcPts val="0"/>
              </a:spcAft>
              <a:buClr>
                <a:srgbClr val="000000"/>
              </a:buClr>
              <a:buSzPts val="1800"/>
              <a:buFont typeface="Calibri"/>
              <a:buChar char="●"/>
            </a:pPr>
            <a:r>
              <a:rPr lang="en" sz="1800">
                <a:solidFill>
                  <a:srgbClr val="000000"/>
                </a:solidFill>
                <a:latin typeface="Calibri"/>
                <a:ea typeface="Calibri"/>
                <a:cs typeface="Calibri"/>
                <a:sym typeface="Calibri"/>
              </a:rPr>
              <a:t>His tribal domain had considerable resources, 5,000 followers, Waikato River – He piko, he taniwha [on each bend there is a chief]</a:t>
            </a:r>
            <a:endParaRPr sz="1800">
              <a:solidFill>
                <a:srgbClr val="000000"/>
              </a:solidFill>
              <a:latin typeface="Calibri"/>
              <a:ea typeface="Calibri"/>
              <a:cs typeface="Calibri"/>
              <a:sym typeface="Calibri"/>
            </a:endParaRPr>
          </a:p>
          <a:p>
            <a:pPr indent="-342900" lvl="0" marL="457200" rtl="0" algn="l">
              <a:lnSpc>
                <a:spcPct val="107916"/>
              </a:lnSpc>
              <a:spcBef>
                <a:spcPts val="800"/>
              </a:spcBef>
              <a:spcAft>
                <a:spcPts val="0"/>
              </a:spcAft>
              <a:buClr>
                <a:srgbClr val="000000"/>
              </a:buClr>
              <a:buSzPts val="1800"/>
              <a:buFont typeface="Calibri"/>
              <a:buChar char="●"/>
            </a:pPr>
            <a:r>
              <a:rPr lang="en" sz="1800">
                <a:solidFill>
                  <a:srgbClr val="000000"/>
                </a:solidFill>
                <a:latin typeface="Calibri"/>
                <a:ea typeface="Calibri"/>
                <a:cs typeface="Calibri"/>
                <a:sym typeface="Calibri"/>
              </a:rPr>
              <a:t>He was also old and unwilling to be king</a:t>
            </a:r>
            <a:endParaRPr sz="1800">
              <a:solidFill>
                <a:srgbClr val="000000"/>
              </a:solidFill>
              <a:latin typeface="Calibri"/>
              <a:ea typeface="Calibri"/>
              <a:cs typeface="Calibri"/>
              <a:sym typeface="Calibri"/>
            </a:endParaRPr>
          </a:p>
          <a:p>
            <a:pPr indent="-342900" lvl="0" marL="457200" rtl="0" algn="l">
              <a:lnSpc>
                <a:spcPct val="107916"/>
              </a:lnSpc>
              <a:spcBef>
                <a:spcPts val="0"/>
              </a:spcBef>
              <a:spcAft>
                <a:spcPts val="0"/>
              </a:spcAft>
              <a:buClr>
                <a:srgbClr val="000000"/>
              </a:buClr>
              <a:buSzPts val="1800"/>
              <a:buFont typeface="Calibri"/>
              <a:buChar char="●"/>
            </a:pPr>
            <a:r>
              <a:rPr lang="en" sz="1800">
                <a:solidFill>
                  <a:srgbClr val="000000"/>
                </a:solidFill>
                <a:latin typeface="Calibri"/>
                <a:ea typeface="Calibri"/>
                <a:cs typeface="Calibri"/>
                <a:sym typeface="Calibri"/>
              </a:rPr>
              <a:t>Waikato’s view is that the chiefs who chose Potatau Te Wherowhero as king, made him a repository for their own mana and tapu, and for that of their lands.</a:t>
            </a:r>
            <a:endParaRPr sz="1800">
              <a:solidFill>
                <a:srgbClr val="000000"/>
              </a:solidFill>
              <a:latin typeface="Calibri"/>
              <a:ea typeface="Calibri"/>
              <a:cs typeface="Calibri"/>
              <a:sym typeface="Calibri"/>
            </a:endParaRPr>
          </a:p>
          <a:p>
            <a:pPr indent="-342900" lvl="0" marL="457200" rtl="0" algn="l">
              <a:lnSpc>
                <a:spcPct val="107916"/>
              </a:lnSpc>
              <a:spcBef>
                <a:spcPts val="0"/>
              </a:spcBef>
              <a:spcAft>
                <a:spcPts val="0"/>
              </a:spcAft>
              <a:buClr>
                <a:srgbClr val="000000"/>
              </a:buClr>
              <a:buSzPts val="1800"/>
              <a:buFont typeface="Calibri"/>
              <a:buChar char="●"/>
            </a:pPr>
            <a:r>
              <a:rPr lang="en" sz="1800">
                <a:solidFill>
                  <a:srgbClr val="000000"/>
                </a:solidFill>
                <a:latin typeface="Calibri"/>
                <a:ea typeface="Calibri"/>
                <a:cs typeface="Calibri"/>
                <a:sym typeface="Calibri"/>
              </a:rPr>
              <a:t>Died in 1860</a:t>
            </a:r>
            <a:endParaRPr sz="1800">
              <a:solidFill>
                <a:srgbClr val="000000"/>
              </a:solidFill>
              <a:latin typeface="Calibri"/>
              <a:ea typeface="Calibri"/>
              <a:cs typeface="Calibri"/>
              <a:sym typeface="Calibri"/>
            </a:endParaRPr>
          </a:p>
          <a:p>
            <a:pPr indent="0" lvl="0" marL="0" rtl="0" algn="l">
              <a:lnSpc>
                <a:spcPct val="107916"/>
              </a:lnSpc>
              <a:spcBef>
                <a:spcPts val="0"/>
              </a:spcBef>
              <a:spcAft>
                <a:spcPts val="800"/>
              </a:spcAft>
              <a:buNone/>
            </a:pPr>
            <a:r>
              <a:t/>
            </a:r>
            <a:endParaRPr sz="1900"/>
          </a:p>
        </p:txBody>
      </p:sp>
      <p:pic>
        <p:nvPicPr>
          <p:cNvPr id="206" name="Google Shape;206;p31"/>
          <p:cNvPicPr preferRelativeResize="0"/>
          <p:nvPr/>
        </p:nvPicPr>
        <p:blipFill>
          <a:blip r:embed="rId3">
            <a:alphaModFix/>
          </a:blip>
          <a:stretch>
            <a:fillRect/>
          </a:stretch>
        </p:blipFill>
        <p:spPr>
          <a:xfrm>
            <a:off x="398875" y="716402"/>
            <a:ext cx="2804900" cy="387074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Kingi Tāwhiao</a:t>
            </a:r>
            <a:endParaRPr b="1"/>
          </a:p>
        </p:txBody>
      </p:sp>
      <p:sp>
        <p:nvSpPr>
          <p:cNvPr id="212" name="Google Shape;212;p32"/>
          <p:cNvSpPr txBox="1"/>
          <p:nvPr>
            <p:ph idx="2" type="body"/>
          </p:nvPr>
        </p:nvSpPr>
        <p:spPr>
          <a:xfrm>
            <a:off x="3604800" y="314275"/>
            <a:ext cx="5227500" cy="3712800"/>
          </a:xfrm>
          <a:prstGeom prst="rect">
            <a:avLst/>
          </a:prstGeom>
          <a:solidFill>
            <a:schemeClr val="lt1"/>
          </a:solidFill>
        </p:spPr>
        <p:txBody>
          <a:bodyPr anchorCtr="0" anchor="t" bIns="91425" lIns="91425" spcFirstLastPara="1" rIns="91425" wrap="square" tIns="91425">
            <a:noAutofit/>
          </a:bodyPr>
          <a:lstStyle/>
          <a:p>
            <a:pPr indent="-361950" lvl="0" marL="457200" rtl="0" algn="l">
              <a:lnSpc>
                <a:spcPct val="107916"/>
              </a:lnSpc>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Son, Matutaera became Kingi Tāwhiao </a:t>
            </a:r>
            <a:endParaRPr sz="2100">
              <a:solidFill>
                <a:schemeClr val="dk1"/>
              </a:solidFill>
              <a:latin typeface="Calibri"/>
              <a:ea typeface="Calibri"/>
              <a:cs typeface="Calibri"/>
              <a:sym typeface="Calibri"/>
            </a:endParaRPr>
          </a:p>
          <a:p>
            <a:pPr indent="-361950" lvl="0" marL="457200" rtl="0" algn="l">
              <a:lnSpc>
                <a:spcPct val="107916"/>
              </a:lnSpc>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Governor George Grey invaded Waikato and confiscated lands all their lands</a:t>
            </a:r>
            <a:endParaRPr sz="2100">
              <a:solidFill>
                <a:schemeClr val="dk1"/>
              </a:solidFill>
              <a:latin typeface="Calibri"/>
              <a:ea typeface="Calibri"/>
              <a:cs typeface="Calibri"/>
              <a:sym typeface="Calibri"/>
            </a:endParaRPr>
          </a:p>
          <a:p>
            <a:pPr indent="-361950" lvl="0" marL="457200" rtl="0" algn="l">
              <a:lnSpc>
                <a:spcPct val="107916"/>
              </a:lnSpc>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This act impoverished and crippled Waikato’s development for 100+ years</a:t>
            </a:r>
            <a:endParaRPr sz="2100">
              <a:solidFill>
                <a:schemeClr val="dk1"/>
              </a:solidFill>
              <a:latin typeface="Calibri"/>
              <a:ea typeface="Calibri"/>
              <a:cs typeface="Calibri"/>
              <a:sym typeface="Calibri"/>
            </a:endParaRPr>
          </a:p>
          <a:p>
            <a:pPr indent="-361950" lvl="0" marL="457200" rtl="0" algn="l">
              <a:lnSpc>
                <a:spcPct val="107916"/>
              </a:lnSpc>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Kingi Tāwhiao was the nomadic king  who died in 1894 </a:t>
            </a:r>
            <a:endParaRPr sz="2100">
              <a:solidFill>
                <a:schemeClr val="dk1"/>
              </a:solidFill>
              <a:latin typeface="Calibri"/>
              <a:ea typeface="Calibri"/>
              <a:cs typeface="Calibri"/>
              <a:sym typeface="Calibri"/>
            </a:endParaRPr>
          </a:p>
          <a:p>
            <a:pPr indent="-361950" lvl="0" marL="457200" rtl="0" algn="l">
              <a:lnSpc>
                <a:spcPct val="107916"/>
              </a:lnSpc>
              <a:spcBef>
                <a:spcPts val="0"/>
              </a:spcBef>
              <a:spcAft>
                <a:spcPts val="800"/>
              </a:spcAft>
              <a:buClr>
                <a:schemeClr val="dk1"/>
              </a:buClr>
              <a:buSzPts val="2100"/>
              <a:buFont typeface="Calibri"/>
              <a:buChar char="●"/>
            </a:pPr>
            <a:r>
              <a:rPr lang="en" sz="2100">
                <a:solidFill>
                  <a:schemeClr val="dk1"/>
                </a:solidFill>
                <a:latin typeface="Calibri"/>
                <a:ea typeface="Calibri"/>
                <a:cs typeface="Calibri"/>
                <a:sym typeface="Calibri"/>
              </a:rPr>
              <a:t>BUT he left ‘tongikura’ – prophetic sayings – that have dominated Waikato-Tainui thinking for over 130 years</a:t>
            </a:r>
            <a:endParaRPr sz="2600">
              <a:solidFill>
                <a:schemeClr val="dk1"/>
              </a:solidFill>
              <a:latin typeface="Calibri"/>
              <a:ea typeface="Calibri"/>
              <a:cs typeface="Calibri"/>
              <a:sym typeface="Calibri"/>
            </a:endParaRPr>
          </a:p>
        </p:txBody>
      </p:sp>
      <p:pic>
        <p:nvPicPr>
          <p:cNvPr id="213" name="Google Shape;213;p32"/>
          <p:cNvPicPr preferRelativeResize="0"/>
          <p:nvPr/>
        </p:nvPicPr>
        <p:blipFill>
          <a:blip r:embed="rId3">
            <a:alphaModFix/>
          </a:blip>
          <a:stretch>
            <a:fillRect/>
          </a:stretch>
        </p:blipFill>
        <p:spPr>
          <a:xfrm>
            <a:off x="311700" y="1193346"/>
            <a:ext cx="2854125" cy="3631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type="title"/>
          </p:nvPr>
        </p:nvSpPr>
        <p:spPr>
          <a:xfrm>
            <a:off x="4994100" y="-560050"/>
            <a:ext cx="4045200" cy="1482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3500"/>
              <a:buNone/>
            </a:pPr>
            <a:r>
              <a:rPr lang="en"/>
              <a:t>We recognise that</a:t>
            </a:r>
            <a:endParaRPr/>
          </a:p>
        </p:txBody>
      </p:sp>
      <p:sp>
        <p:nvSpPr>
          <p:cNvPr id="74" name="Google Shape;74;p15"/>
          <p:cNvSpPr txBox="1"/>
          <p:nvPr>
            <p:ph idx="1" type="subTitle"/>
          </p:nvPr>
        </p:nvSpPr>
        <p:spPr>
          <a:xfrm>
            <a:off x="5004350" y="922250"/>
            <a:ext cx="4045200" cy="3765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100"/>
              <a:buNone/>
            </a:pPr>
            <a:r>
              <a:rPr lang="en" sz="2200"/>
              <a:t>Mātauranga Māori encompasses concepts and principles that are richly detailed and complex. </a:t>
            </a:r>
            <a:endParaRPr sz="2200"/>
          </a:p>
          <a:p>
            <a:pPr indent="0" lvl="0" marL="0" rtl="0" algn="l">
              <a:lnSpc>
                <a:spcPct val="100000"/>
              </a:lnSpc>
              <a:spcBef>
                <a:spcPts val="0"/>
              </a:spcBef>
              <a:spcAft>
                <a:spcPts val="0"/>
              </a:spcAft>
              <a:buSzPts val="2100"/>
              <a:buNone/>
            </a:pPr>
            <a:r>
              <a:t/>
            </a:r>
            <a:endParaRPr sz="2200"/>
          </a:p>
          <a:p>
            <a:pPr indent="0" lvl="0" marL="0" rtl="0" algn="l">
              <a:lnSpc>
                <a:spcPct val="100000"/>
              </a:lnSpc>
              <a:spcBef>
                <a:spcPts val="0"/>
              </a:spcBef>
              <a:spcAft>
                <a:spcPts val="0"/>
              </a:spcAft>
              <a:buSzPts val="2100"/>
              <a:buNone/>
            </a:pPr>
            <a:r>
              <a:rPr lang="en" sz="2200"/>
              <a:t>NZHTA Mātauranga Māori resources are therefore not to be regarded as authoritative, but designed rather to stimulate thinking and discussion.</a:t>
            </a:r>
            <a:endParaRPr sz="2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3"/>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b="1" lang="en" sz="2850">
                <a:latin typeface="Calibri"/>
                <a:ea typeface="Calibri"/>
                <a:cs typeface="Calibri"/>
                <a:sym typeface="Calibri"/>
              </a:rPr>
              <a:t>KINGI TĀWHIAO’S PROHETIC SAYINGS THAT STILL DRIVE WAIKATO-TAINUI</a:t>
            </a:r>
            <a:endParaRPr b="1" sz="3120"/>
          </a:p>
        </p:txBody>
      </p:sp>
      <p:sp>
        <p:nvSpPr>
          <p:cNvPr id="219" name="Google Shape;219;p33"/>
          <p:cNvSpPr txBox="1"/>
          <p:nvPr>
            <p:ph idx="2" type="body"/>
          </p:nvPr>
        </p:nvSpPr>
        <p:spPr>
          <a:xfrm>
            <a:off x="246475" y="1202100"/>
            <a:ext cx="8520600" cy="3417300"/>
          </a:xfrm>
          <a:prstGeom prst="rect">
            <a:avLst/>
          </a:prstGeom>
          <a:solidFill>
            <a:schemeClr val="lt1"/>
          </a:solidFill>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500">
                <a:solidFill>
                  <a:schemeClr val="dk1"/>
                </a:solidFill>
                <a:latin typeface="Calibri"/>
                <a:ea typeface="Calibri"/>
                <a:cs typeface="Calibri"/>
                <a:sym typeface="Calibri"/>
              </a:rPr>
              <a:t>KINGI TĀWHIAO’S PROHETIC SAYINGS THAT STILL DRIVE WAIKATO-TAINUI</a:t>
            </a:r>
            <a:endParaRPr sz="2500">
              <a:solidFill>
                <a:schemeClr val="dk1"/>
              </a:solidFill>
              <a:latin typeface="Calibri"/>
              <a:ea typeface="Calibri"/>
              <a:cs typeface="Calibri"/>
              <a:sym typeface="Calibri"/>
            </a:endParaRPr>
          </a:p>
          <a:p>
            <a:pPr indent="-387350" lvl="0" marL="457200" rtl="0" algn="l">
              <a:lnSpc>
                <a:spcPct val="107916"/>
              </a:lnSpc>
              <a:spcBef>
                <a:spcPts val="0"/>
              </a:spcBef>
              <a:spcAft>
                <a:spcPts val="0"/>
              </a:spcAft>
              <a:buClr>
                <a:schemeClr val="dk1"/>
              </a:buClr>
              <a:buSzPts val="2500"/>
              <a:buFont typeface="Calibri"/>
              <a:buChar char="●"/>
            </a:pPr>
            <a:r>
              <a:rPr b="1" lang="en" sz="2500">
                <a:solidFill>
                  <a:schemeClr val="dk1"/>
                </a:solidFill>
                <a:highlight>
                  <a:srgbClr val="FFFFFF"/>
                </a:highlight>
                <a:latin typeface="Calibri"/>
                <a:ea typeface="Calibri"/>
                <a:cs typeface="Calibri"/>
                <a:sym typeface="Calibri"/>
              </a:rPr>
              <a:t>'</a:t>
            </a:r>
            <a:r>
              <a:rPr b="1" i="1" lang="en" sz="2500">
                <a:solidFill>
                  <a:schemeClr val="dk1"/>
                </a:solidFill>
                <a:highlight>
                  <a:srgbClr val="FFFFFF"/>
                </a:highlight>
                <a:latin typeface="Calibri"/>
                <a:ea typeface="Calibri"/>
                <a:cs typeface="Calibri"/>
                <a:sym typeface="Calibri"/>
              </a:rPr>
              <a:t>Maaku anoo e hanga i tooku nei whare</a:t>
            </a:r>
            <a:r>
              <a:rPr b="1" lang="en" sz="2500">
                <a:solidFill>
                  <a:schemeClr val="dk1"/>
                </a:solidFill>
                <a:highlight>
                  <a:srgbClr val="FFFFFF"/>
                </a:highlight>
                <a:latin typeface="Calibri"/>
                <a:ea typeface="Calibri"/>
                <a:cs typeface="Calibri"/>
                <a:sym typeface="Calibri"/>
              </a:rPr>
              <a:t>.</a:t>
            </a:r>
            <a:r>
              <a:rPr lang="en" sz="2500">
                <a:solidFill>
                  <a:schemeClr val="dk1"/>
                </a:solidFill>
                <a:highlight>
                  <a:srgbClr val="FFFFFF"/>
                </a:highlight>
                <a:latin typeface="Calibri"/>
                <a:ea typeface="Calibri"/>
                <a:cs typeface="Calibri"/>
                <a:sym typeface="Calibri"/>
              </a:rPr>
              <a:t>' </a:t>
            </a:r>
            <a:endParaRPr sz="2500">
              <a:solidFill>
                <a:schemeClr val="dk1"/>
              </a:solidFill>
              <a:latin typeface="Calibri"/>
              <a:ea typeface="Calibri"/>
              <a:cs typeface="Calibri"/>
              <a:sym typeface="Calibri"/>
            </a:endParaRPr>
          </a:p>
          <a:p>
            <a:pPr indent="-387350" lvl="0" marL="457200" rtl="0" algn="l">
              <a:lnSpc>
                <a:spcPct val="107916"/>
              </a:lnSpc>
              <a:spcBef>
                <a:spcPts val="0"/>
              </a:spcBef>
              <a:spcAft>
                <a:spcPts val="0"/>
              </a:spcAft>
              <a:buClr>
                <a:schemeClr val="dk1"/>
              </a:buClr>
              <a:buSzPts val="2500"/>
              <a:buFont typeface="Calibri"/>
              <a:buChar char="●"/>
            </a:pPr>
            <a:r>
              <a:rPr lang="en" sz="2500">
                <a:solidFill>
                  <a:srgbClr val="3D3D3D"/>
                </a:solidFill>
                <a:highlight>
                  <a:srgbClr val="FFFFFF"/>
                </a:highlight>
                <a:latin typeface="Calibri"/>
                <a:ea typeface="Calibri"/>
                <a:cs typeface="Calibri"/>
                <a:sym typeface="Calibri"/>
              </a:rPr>
              <a:t>I will fashion my own house!</a:t>
            </a:r>
            <a:endParaRPr sz="2500">
              <a:solidFill>
                <a:schemeClr val="dk1"/>
              </a:solidFill>
              <a:latin typeface="Calibri"/>
              <a:ea typeface="Calibri"/>
              <a:cs typeface="Calibri"/>
              <a:sym typeface="Calibri"/>
            </a:endParaRPr>
          </a:p>
          <a:p>
            <a:pPr indent="-387350" lvl="0" marL="457200" rtl="0" algn="l">
              <a:lnSpc>
                <a:spcPct val="107916"/>
              </a:lnSpc>
              <a:spcBef>
                <a:spcPts val="0"/>
              </a:spcBef>
              <a:spcAft>
                <a:spcPts val="0"/>
              </a:spcAft>
              <a:buClr>
                <a:schemeClr val="dk1"/>
              </a:buClr>
              <a:buSzPts val="2500"/>
              <a:buFont typeface="Calibri"/>
              <a:buChar char="●"/>
            </a:pPr>
            <a:r>
              <a:rPr b="1" i="1" lang="en" sz="2500">
                <a:solidFill>
                  <a:schemeClr val="dk1"/>
                </a:solidFill>
                <a:latin typeface="Calibri"/>
                <a:ea typeface="Calibri"/>
                <a:cs typeface="Calibri"/>
                <a:sym typeface="Calibri"/>
              </a:rPr>
              <a:t>E kore teenei whakaoranga e huri ki tua o aku mokopuna, ka puta ka ora</a:t>
            </a:r>
            <a:r>
              <a:rPr b="1" lang="en" sz="2500">
                <a:solidFill>
                  <a:schemeClr val="dk1"/>
                </a:solidFill>
                <a:latin typeface="Calibri"/>
                <a:ea typeface="Calibri"/>
                <a:cs typeface="Calibri"/>
                <a:sym typeface="Calibri"/>
              </a:rPr>
              <a:t>.</a:t>
            </a:r>
            <a:r>
              <a:rPr lang="en" sz="2500">
                <a:solidFill>
                  <a:schemeClr val="dk1"/>
                </a:solidFill>
                <a:latin typeface="Calibri"/>
                <a:ea typeface="Calibri"/>
                <a:cs typeface="Calibri"/>
                <a:sym typeface="Calibri"/>
              </a:rPr>
              <a:t> </a:t>
            </a:r>
            <a:endParaRPr sz="2500">
              <a:solidFill>
                <a:schemeClr val="dk1"/>
              </a:solidFill>
              <a:latin typeface="Calibri"/>
              <a:ea typeface="Calibri"/>
              <a:cs typeface="Calibri"/>
              <a:sym typeface="Calibri"/>
            </a:endParaRPr>
          </a:p>
          <a:p>
            <a:pPr indent="-387350" lvl="0" marL="457200" rtl="0" algn="l">
              <a:lnSpc>
                <a:spcPct val="107916"/>
              </a:lnSpc>
              <a:spcBef>
                <a:spcPts val="0"/>
              </a:spcBef>
              <a:spcAft>
                <a:spcPts val="800"/>
              </a:spcAft>
              <a:buClr>
                <a:schemeClr val="dk1"/>
              </a:buClr>
              <a:buSzPts val="2500"/>
              <a:buFont typeface="Calibri"/>
              <a:buChar char="●"/>
            </a:pPr>
            <a:r>
              <a:rPr lang="en" sz="2500">
                <a:solidFill>
                  <a:schemeClr val="dk1"/>
                </a:solidFill>
                <a:latin typeface="Calibri"/>
                <a:ea typeface="Calibri"/>
                <a:cs typeface="Calibri"/>
                <a:sym typeface="Calibri"/>
              </a:rPr>
              <a:t>This suffering will not survive beyond the days of my grandchildren when we shall reach salvation!</a:t>
            </a:r>
            <a:endParaRPr sz="32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2300">
                <a:latin typeface="Calibri"/>
                <a:ea typeface="Calibri"/>
                <a:cs typeface="Calibri"/>
                <a:sym typeface="Calibri"/>
              </a:rPr>
              <a:t>PRINCESS TE PUEA </a:t>
            </a:r>
            <a:endParaRPr b="1" sz="2300">
              <a:latin typeface="Calibri"/>
              <a:ea typeface="Calibri"/>
              <a:cs typeface="Calibri"/>
              <a:sym typeface="Calibri"/>
            </a:endParaRPr>
          </a:p>
          <a:p>
            <a:pPr indent="0" lvl="0" marL="0" rtl="0" algn="l">
              <a:spcBef>
                <a:spcPts val="0"/>
              </a:spcBef>
              <a:spcAft>
                <a:spcPts val="0"/>
              </a:spcAft>
              <a:buClr>
                <a:schemeClr val="dk1"/>
              </a:buClr>
              <a:buSzPct val="47826"/>
              <a:buFont typeface="Arial"/>
              <a:buNone/>
            </a:pPr>
            <a:r>
              <a:rPr b="1" lang="en" sz="2300">
                <a:latin typeface="Calibri"/>
                <a:ea typeface="Calibri"/>
                <a:cs typeface="Calibri"/>
                <a:sym typeface="Calibri"/>
              </a:rPr>
              <a:t>HĒRANGI</a:t>
            </a:r>
            <a:endParaRPr b="1" sz="3700"/>
          </a:p>
        </p:txBody>
      </p:sp>
      <p:sp>
        <p:nvSpPr>
          <p:cNvPr id="225" name="Google Shape;225;p34"/>
          <p:cNvSpPr txBox="1"/>
          <p:nvPr>
            <p:ph idx="2" type="body"/>
          </p:nvPr>
        </p:nvSpPr>
        <p:spPr>
          <a:xfrm>
            <a:off x="3604800" y="-65700"/>
            <a:ext cx="5227500" cy="4425300"/>
          </a:xfrm>
          <a:prstGeom prst="rect">
            <a:avLst/>
          </a:prstGeom>
          <a:solidFill>
            <a:schemeClr val="lt1"/>
          </a:solidFill>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500">
              <a:solidFill>
                <a:schemeClr val="dk1"/>
              </a:solidFill>
              <a:latin typeface="Calibri"/>
              <a:ea typeface="Calibri"/>
              <a:cs typeface="Calibri"/>
              <a:sym typeface="Calibri"/>
            </a:endParaRPr>
          </a:p>
          <a:p>
            <a:pPr indent="-361950" lvl="0" marL="457200" rtl="0" algn="l">
              <a:lnSpc>
                <a:spcPct val="107916"/>
              </a:lnSpc>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Her mother was the 3rd King Māhuta’s favourite sister.</a:t>
            </a:r>
            <a:endParaRPr sz="2100">
              <a:solidFill>
                <a:schemeClr val="dk1"/>
              </a:solidFill>
              <a:latin typeface="Calibri"/>
              <a:ea typeface="Calibri"/>
              <a:cs typeface="Calibri"/>
              <a:sym typeface="Calibri"/>
            </a:endParaRPr>
          </a:p>
          <a:p>
            <a:pPr indent="-361950" lvl="0" marL="457200" rtl="0" algn="l">
              <a:lnSpc>
                <a:spcPct val="107916"/>
              </a:lnSpc>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She had mana from her descent lines and her selection by Kingi Mahuta for special duties BUT her enduring mana came from her many deeds to re-establish the mana of the Kingitanga</a:t>
            </a:r>
            <a:endParaRPr sz="2100">
              <a:solidFill>
                <a:schemeClr val="dk1"/>
              </a:solidFill>
              <a:latin typeface="Calibri"/>
              <a:ea typeface="Calibri"/>
              <a:cs typeface="Calibri"/>
              <a:sym typeface="Calibri"/>
            </a:endParaRPr>
          </a:p>
          <a:p>
            <a:pPr indent="-361950" lvl="0" marL="457200" rtl="0" algn="l">
              <a:lnSpc>
                <a:spcPct val="107916"/>
              </a:lnSpc>
              <a:spcBef>
                <a:spcPts val="0"/>
              </a:spcBef>
              <a:spcAft>
                <a:spcPts val="0"/>
              </a:spcAft>
              <a:buClr>
                <a:schemeClr val="dk1"/>
              </a:buClr>
              <a:buSzPts val="2100"/>
              <a:buFont typeface="Calibri"/>
              <a:buChar char="●"/>
            </a:pPr>
            <a:r>
              <a:rPr lang="en" sz="2100">
                <a:solidFill>
                  <a:srgbClr val="333333"/>
                </a:solidFill>
                <a:latin typeface="Calibri"/>
                <a:ea typeface="Calibri"/>
                <a:cs typeface="Calibri"/>
                <a:sym typeface="Calibri"/>
              </a:rPr>
              <a:t>Te Puea emerged as a leader during the First World War. </a:t>
            </a:r>
            <a:endParaRPr sz="2100">
              <a:solidFill>
                <a:schemeClr val="dk1"/>
              </a:solidFill>
              <a:latin typeface="Calibri"/>
              <a:ea typeface="Calibri"/>
              <a:cs typeface="Calibri"/>
              <a:sym typeface="Calibri"/>
            </a:endParaRPr>
          </a:p>
          <a:p>
            <a:pPr indent="-361950" lvl="0" marL="457200" rtl="0" algn="l">
              <a:lnSpc>
                <a:spcPct val="107916"/>
              </a:lnSpc>
              <a:spcBef>
                <a:spcPts val="0"/>
              </a:spcBef>
              <a:spcAft>
                <a:spcPts val="800"/>
              </a:spcAft>
              <a:buClr>
                <a:schemeClr val="dk1"/>
              </a:buClr>
              <a:buSzPts val="2100"/>
              <a:buFont typeface="Calibri"/>
              <a:buChar char="●"/>
            </a:pPr>
            <a:r>
              <a:rPr lang="en" sz="2100">
                <a:solidFill>
                  <a:srgbClr val="333333"/>
                </a:solidFill>
                <a:latin typeface="Calibri"/>
                <a:ea typeface="Calibri"/>
                <a:cs typeface="Calibri"/>
                <a:sym typeface="Calibri"/>
              </a:rPr>
              <a:t>She opposed the government’s policy of </a:t>
            </a:r>
            <a:r>
              <a:rPr lang="en" sz="2100">
                <a:solidFill>
                  <a:schemeClr val="dk1"/>
                </a:solidFill>
                <a:uFill>
                  <a:noFill/>
                </a:uFill>
                <a:latin typeface="Calibri"/>
                <a:ea typeface="Calibri"/>
                <a:cs typeface="Calibri"/>
                <a:sym typeface="Calibri"/>
                <a:hlinkClick r:id="rId3">
                  <a:extLst>
                    <a:ext uri="{A12FA001-AC4F-418D-AE19-62706E023703}">
                      <ahyp:hlinkClr val="tx"/>
                    </a:ext>
                  </a:extLst>
                </a:hlinkClick>
              </a:rPr>
              <a:t>conscripting Māori for war service</a:t>
            </a:r>
            <a:endParaRPr b="1" sz="2800">
              <a:solidFill>
                <a:schemeClr val="dk1"/>
              </a:solidFill>
              <a:latin typeface="Calibri"/>
              <a:ea typeface="Calibri"/>
              <a:cs typeface="Calibri"/>
              <a:sym typeface="Calibri"/>
            </a:endParaRPr>
          </a:p>
        </p:txBody>
      </p:sp>
      <p:pic>
        <p:nvPicPr>
          <p:cNvPr id="226" name="Google Shape;226;p34"/>
          <p:cNvPicPr preferRelativeResize="0"/>
          <p:nvPr/>
        </p:nvPicPr>
        <p:blipFill>
          <a:blip r:embed="rId4">
            <a:alphaModFix/>
          </a:blip>
          <a:stretch>
            <a:fillRect/>
          </a:stretch>
        </p:blipFill>
        <p:spPr>
          <a:xfrm>
            <a:off x="311700" y="1304875"/>
            <a:ext cx="3225750" cy="25447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5"/>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2300">
                <a:latin typeface="Calibri"/>
                <a:ea typeface="Calibri"/>
                <a:cs typeface="Calibri"/>
                <a:sym typeface="Calibri"/>
              </a:rPr>
              <a:t>PRINCESS TE PUEA </a:t>
            </a:r>
            <a:endParaRPr b="1" sz="2300">
              <a:latin typeface="Calibri"/>
              <a:ea typeface="Calibri"/>
              <a:cs typeface="Calibri"/>
              <a:sym typeface="Calibri"/>
            </a:endParaRPr>
          </a:p>
          <a:p>
            <a:pPr indent="0" lvl="0" marL="0" rtl="0" algn="l">
              <a:spcBef>
                <a:spcPts val="0"/>
              </a:spcBef>
              <a:spcAft>
                <a:spcPts val="0"/>
              </a:spcAft>
              <a:buNone/>
            </a:pPr>
            <a:r>
              <a:rPr b="1" lang="en" sz="2300">
                <a:latin typeface="Calibri"/>
                <a:ea typeface="Calibri"/>
                <a:cs typeface="Calibri"/>
                <a:sym typeface="Calibri"/>
              </a:rPr>
              <a:t>HĒRANGI</a:t>
            </a:r>
            <a:endParaRPr b="1" sz="3700"/>
          </a:p>
        </p:txBody>
      </p:sp>
      <p:sp>
        <p:nvSpPr>
          <p:cNvPr id="232" name="Google Shape;232;p35"/>
          <p:cNvSpPr txBox="1"/>
          <p:nvPr>
            <p:ph idx="2" type="body"/>
          </p:nvPr>
        </p:nvSpPr>
        <p:spPr>
          <a:xfrm>
            <a:off x="3604800" y="353025"/>
            <a:ext cx="5227500" cy="4669200"/>
          </a:xfrm>
          <a:prstGeom prst="rect">
            <a:avLst/>
          </a:prstGeom>
          <a:solidFill>
            <a:schemeClr val="lt1"/>
          </a:solidFill>
        </p:spPr>
        <p:txBody>
          <a:bodyPr anchorCtr="0" anchor="t" bIns="91425" lIns="91425" spcFirstLastPara="1" rIns="91425" wrap="square" tIns="91425">
            <a:noAutofit/>
          </a:bodyPr>
          <a:lstStyle/>
          <a:p>
            <a:pPr indent="-342900" lvl="0" marL="457200" rtl="0" algn="l">
              <a:lnSpc>
                <a:spcPct val="107916"/>
              </a:lnSpc>
              <a:spcBef>
                <a:spcPts val="0"/>
              </a:spcBef>
              <a:spcAft>
                <a:spcPts val="0"/>
              </a:spcAft>
              <a:buClr>
                <a:schemeClr val="dk1"/>
              </a:buClr>
              <a:buSzPts val="1800"/>
              <a:buFont typeface="Calibri"/>
              <a:buChar char="●"/>
            </a:pPr>
            <a:r>
              <a:rPr lang="en" sz="1800">
                <a:solidFill>
                  <a:srgbClr val="333333"/>
                </a:solidFill>
                <a:latin typeface="Calibri"/>
                <a:ea typeface="Calibri"/>
                <a:cs typeface="Calibri"/>
                <a:sym typeface="Calibri"/>
              </a:rPr>
              <a:t>After the war Te Puea helped set up a Tainui settlement at </a:t>
            </a:r>
            <a:r>
              <a:rPr b="1" lang="en" sz="1800">
                <a:solidFill>
                  <a:srgbClr val="333333"/>
                </a:solidFill>
                <a:latin typeface="Calibri"/>
                <a:ea typeface="Calibri"/>
                <a:cs typeface="Calibri"/>
                <a:sym typeface="Calibri"/>
              </a:rPr>
              <a:t>Ngāruawāhia</a:t>
            </a:r>
            <a:r>
              <a:rPr lang="en" sz="1800">
                <a:solidFill>
                  <a:srgbClr val="333333"/>
                </a:solidFill>
                <a:latin typeface="Calibri"/>
                <a:ea typeface="Calibri"/>
                <a:cs typeface="Calibri"/>
                <a:sym typeface="Calibri"/>
              </a:rPr>
              <a:t>, and a new marae called </a:t>
            </a:r>
            <a:r>
              <a:rPr b="1" lang="en" sz="1800">
                <a:solidFill>
                  <a:srgbClr val="333333"/>
                </a:solidFill>
                <a:latin typeface="Calibri"/>
                <a:ea typeface="Calibri"/>
                <a:cs typeface="Calibri"/>
                <a:sym typeface="Calibri"/>
              </a:rPr>
              <a:t>Tūrangawaewae</a:t>
            </a:r>
            <a:r>
              <a:rPr lang="en" sz="1800">
                <a:solidFill>
                  <a:srgbClr val="333333"/>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342900" lvl="0" marL="457200" rtl="0" algn="l">
              <a:lnSpc>
                <a:spcPct val="107916"/>
              </a:lnSpc>
              <a:spcBef>
                <a:spcPts val="0"/>
              </a:spcBef>
              <a:spcAft>
                <a:spcPts val="0"/>
              </a:spcAft>
              <a:buClr>
                <a:schemeClr val="dk1"/>
              </a:buClr>
              <a:buSzPts val="1800"/>
              <a:buFont typeface="Calibri"/>
              <a:buChar char="●"/>
            </a:pPr>
            <a:r>
              <a:rPr lang="en" sz="1800">
                <a:solidFill>
                  <a:srgbClr val="333333"/>
                </a:solidFill>
                <a:latin typeface="Calibri"/>
                <a:ea typeface="Calibri"/>
                <a:cs typeface="Calibri"/>
                <a:sym typeface="Calibri"/>
              </a:rPr>
              <a:t>Yet another of Kingi Tāwhiao’s sayings, ‘…</a:t>
            </a:r>
            <a:r>
              <a:rPr b="1" lang="en" sz="1800">
                <a:solidFill>
                  <a:srgbClr val="333333"/>
                </a:solidFill>
                <a:latin typeface="Calibri"/>
                <a:ea typeface="Calibri"/>
                <a:cs typeface="Calibri"/>
                <a:sym typeface="Calibri"/>
              </a:rPr>
              <a:t> ko Ngāruawāhia tōku tūrangawaewae</a:t>
            </a:r>
            <a:r>
              <a:rPr lang="en" sz="1800">
                <a:solidFill>
                  <a:srgbClr val="333333"/>
                </a:solidFill>
                <a:latin typeface="Calibri"/>
                <a:ea typeface="Calibri"/>
                <a:cs typeface="Calibri"/>
                <a:sym typeface="Calibri"/>
              </a:rPr>
              <a:t> – Ngāruawāhia will be my standingplace.</a:t>
            </a:r>
            <a:endParaRPr sz="1800">
              <a:solidFill>
                <a:schemeClr val="dk1"/>
              </a:solidFill>
              <a:latin typeface="Calibri"/>
              <a:ea typeface="Calibri"/>
              <a:cs typeface="Calibri"/>
              <a:sym typeface="Calibri"/>
            </a:endParaRPr>
          </a:p>
          <a:p>
            <a:pPr indent="-342900" lvl="0" marL="457200" rtl="0" algn="l">
              <a:lnSpc>
                <a:spcPct val="107916"/>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She commenced a concert party named TE POU O MANGATĀWHIRI to raise funds for the creation of the Tūrangawaewae Marae Complex.</a:t>
            </a:r>
            <a:endParaRPr sz="1800">
              <a:solidFill>
                <a:schemeClr val="dk1"/>
              </a:solidFill>
              <a:latin typeface="Calibri"/>
              <a:ea typeface="Calibri"/>
              <a:cs typeface="Calibri"/>
              <a:sym typeface="Calibri"/>
            </a:endParaRPr>
          </a:p>
          <a:p>
            <a:pPr indent="-342900" lvl="0" marL="457200" rtl="0" algn="l">
              <a:lnSpc>
                <a:spcPct val="107916"/>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She persuaded her people to join MP Apirana Ngata’s Māori land development schemmes</a:t>
            </a:r>
            <a:endParaRPr sz="1800">
              <a:solidFill>
                <a:schemeClr val="dk1"/>
              </a:solidFill>
              <a:latin typeface="Calibri"/>
              <a:ea typeface="Calibri"/>
              <a:cs typeface="Calibri"/>
              <a:sym typeface="Calibri"/>
            </a:endParaRPr>
          </a:p>
          <a:p>
            <a:pPr indent="-342900" lvl="0" marL="457200" rtl="0" algn="l">
              <a:lnSpc>
                <a:spcPct val="107916"/>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She adopted orphans</a:t>
            </a:r>
            <a:endParaRPr sz="1800">
              <a:solidFill>
                <a:schemeClr val="dk1"/>
              </a:solidFill>
              <a:latin typeface="Calibri"/>
              <a:ea typeface="Calibri"/>
              <a:cs typeface="Calibri"/>
              <a:sym typeface="Calibri"/>
            </a:endParaRPr>
          </a:p>
          <a:p>
            <a:pPr indent="-342900" lvl="0" marL="457200" rtl="0" algn="l">
              <a:lnSpc>
                <a:spcPct val="107916"/>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She resurrected the Pai Marire karakia amongst Waikato</a:t>
            </a:r>
            <a:endParaRPr sz="1800">
              <a:solidFill>
                <a:schemeClr val="dk1"/>
              </a:solidFill>
              <a:latin typeface="Calibri"/>
              <a:ea typeface="Calibri"/>
              <a:cs typeface="Calibri"/>
              <a:sym typeface="Calibri"/>
            </a:endParaRPr>
          </a:p>
          <a:p>
            <a:pPr indent="-342900" lvl="0" marL="457200" rtl="0" algn="l">
              <a:lnSpc>
                <a:spcPct val="107916"/>
              </a:lnSpc>
              <a:spcBef>
                <a:spcPts val="0"/>
              </a:spcBef>
              <a:spcAft>
                <a:spcPts val="800"/>
              </a:spcAft>
              <a:buClr>
                <a:schemeClr val="dk1"/>
              </a:buClr>
              <a:buSzPts val="1800"/>
              <a:buFont typeface="Calibri"/>
              <a:buChar char="●"/>
            </a:pPr>
            <a:r>
              <a:rPr lang="en" sz="1800">
                <a:solidFill>
                  <a:schemeClr val="dk1"/>
                </a:solidFill>
                <a:latin typeface="Calibri"/>
                <a:ea typeface="Calibri"/>
                <a:cs typeface="Calibri"/>
                <a:sym typeface="Calibri"/>
              </a:rPr>
              <a:t>She led from the kitchen</a:t>
            </a:r>
            <a:endParaRPr sz="1800">
              <a:solidFill>
                <a:schemeClr val="dk1"/>
              </a:solidFill>
              <a:latin typeface="Calibri"/>
              <a:ea typeface="Calibri"/>
              <a:cs typeface="Calibri"/>
              <a:sym typeface="Calibri"/>
            </a:endParaRPr>
          </a:p>
        </p:txBody>
      </p:sp>
      <p:pic>
        <p:nvPicPr>
          <p:cNvPr id="233" name="Google Shape;233;p35"/>
          <p:cNvPicPr preferRelativeResize="0"/>
          <p:nvPr/>
        </p:nvPicPr>
        <p:blipFill>
          <a:blip r:embed="rId3">
            <a:alphaModFix/>
          </a:blip>
          <a:stretch>
            <a:fillRect/>
          </a:stretch>
        </p:blipFill>
        <p:spPr>
          <a:xfrm>
            <a:off x="311700" y="1152475"/>
            <a:ext cx="3225750" cy="25447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6"/>
          <p:cNvSpPr txBox="1"/>
          <p:nvPr>
            <p:ph type="title"/>
          </p:nvPr>
        </p:nvSpPr>
        <p:spPr>
          <a:xfrm>
            <a:off x="123725" y="154525"/>
            <a:ext cx="6794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Mana Motuhake</a:t>
            </a:r>
            <a:endParaRPr b="1"/>
          </a:p>
        </p:txBody>
      </p:sp>
      <p:sp>
        <p:nvSpPr>
          <p:cNvPr id="239" name="Google Shape;239;p36"/>
          <p:cNvSpPr txBox="1"/>
          <p:nvPr/>
        </p:nvSpPr>
        <p:spPr>
          <a:xfrm>
            <a:off x="4572000" y="129175"/>
            <a:ext cx="4278000" cy="12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450">
                <a:solidFill>
                  <a:schemeClr val="dk1"/>
                </a:solidFill>
                <a:uFill>
                  <a:noFill/>
                </a:uFill>
                <a:hlinkClick r:id="rId3">
                  <a:extLst>
                    <a:ext uri="{A12FA001-AC4F-418D-AE19-62706E023703}">
                      <ahyp:hlinkClr val="tx"/>
                    </a:ext>
                  </a:extLst>
                </a:hlinkClick>
              </a:rPr>
              <a:t>Private collection/Te Ara The Encyclopedia of New Zealand</a:t>
            </a:r>
            <a:r>
              <a:rPr lang="en" sz="2000">
                <a:solidFill>
                  <a:schemeClr val="dk1"/>
                </a:solidFill>
              </a:rPr>
              <a:t> </a:t>
            </a:r>
            <a:r>
              <a:rPr lang="en" sz="1200" u="sng">
                <a:solidFill>
                  <a:schemeClr val="hlink"/>
                </a:solidFill>
                <a:hlinkClick r:id="rId4"/>
              </a:rPr>
              <a:t>https://teara.govt.nz/en/photograph/4220/tuhoe-identity</a:t>
            </a:r>
            <a:endParaRPr sz="1200">
              <a:solidFill>
                <a:schemeClr val="dk1"/>
              </a:solidFill>
            </a:endParaRPr>
          </a:p>
          <a:p>
            <a:pPr indent="0" lvl="0" marL="0" rtl="0" algn="l">
              <a:spcBef>
                <a:spcPts val="0"/>
              </a:spcBef>
              <a:spcAft>
                <a:spcPts val="0"/>
              </a:spcAft>
              <a:buNone/>
            </a:pPr>
            <a:r>
              <a:t/>
            </a:r>
            <a:endParaRPr sz="2000">
              <a:solidFill>
                <a:schemeClr val="dk1"/>
              </a:solidFill>
            </a:endParaRPr>
          </a:p>
        </p:txBody>
      </p:sp>
      <p:sp>
        <p:nvSpPr>
          <p:cNvPr id="240" name="Google Shape;240;p36"/>
          <p:cNvSpPr txBox="1"/>
          <p:nvPr/>
        </p:nvSpPr>
        <p:spPr>
          <a:xfrm>
            <a:off x="120600" y="4110900"/>
            <a:ext cx="8902800" cy="846600"/>
          </a:xfrm>
          <a:prstGeom prst="rect">
            <a:avLst/>
          </a:prstGeom>
          <a:noFill/>
          <a:ln>
            <a:noFill/>
          </a:ln>
        </p:spPr>
        <p:txBody>
          <a:bodyPr anchorCtr="0" anchor="t" bIns="91425" lIns="91425" spcFirstLastPara="1" rIns="91425" wrap="square" tIns="91425">
            <a:spAutoFit/>
          </a:bodyPr>
          <a:lstStyle/>
          <a:p>
            <a:pPr indent="0" lvl="0" marL="171450" rtl="0" algn="l">
              <a:lnSpc>
                <a:spcPct val="115000"/>
              </a:lnSpc>
              <a:spcBef>
                <a:spcPts val="1200"/>
              </a:spcBef>
              <a:spcAft>
                <a:spcPts val="1800"/>
              </a:spcAft>
              <a:buClr>
                <a:schemeClr val="dk1"/>
              </a:buClr>
              <a:buSzPts val="1100"/>
              <a:buFont typeface="Arial"/>
              <a:buNone/>
            </a:pPr>
            <a:r>
              <a:rPr lang="en" sz="2000">
                <a:solidFill>
                  <a:schemeClr val="dk1"/>
                </a:solidFill>
              </a:rPr>
              <a:t>The distinct mana of Hapū, Iwi, Māori, particularly in response to colonisation and in pursuit of Self-determination.</a:t>
            </a:r>
            <a:endParaRPr sz="2300"/>
          </a:p>
        </p:txBody>
      </p:sp>
      <p:pic>
        <p:nvPicPr>
          <p:cNvPr id="241" name="Google Shape;241;p36"/>
          <p:cNvPicPr preferRelativeResize="0"/>
          <p:nvPr/>
        </p:nvPicPr>
        <p:blipFill>
          <a:blip r:embed="rId5">
            <a:alphaModFix/>
          </a:blip>
          <a:stretch>
            <a:fillRect/>
          </a:stretch>
        </p:blipFill>
        <p:spPr>
          <a:xfrm>
            <a:off x="0" y="1024800"/>
            <a:ext cx="4498702" cy="3036625"/>
          </a:xfrm>
          <a:prstGeom prst="rect">
            <a:avLst/>
          </a:prstGeom>
          <a:noFill/>
          <a:ln>
            <a:noFill/>
          </a:ln>
        </p:spPr>
      </p:pic>
      <p:sp>
        <p:nvSpPr>
          <p:cNvPr id="242" name="Google Shape;242;p36"/>
          <p:cNvSpPr txBox="1"/>
          <p:nvPr/>
        </p:nvSpPr>
        <p:spPr>
          <a:xfrm>
            <a:off x="4572000" y="1024800"/>
            <a:ext cx="4451400" cy="3086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450">
                <a:solidFill>
                  <a:schemeClr val="dk1"/>
                </a:solidFill>
                <a:latin typeface="Calibri"/>
                <a:ea typeface="Calibri"/>
                <a:cs typeface="Calibri"/>
                <a:sym typeface="Calibri"/>
              </a:rPr>
              <a:t>These children were photographed in front of Tāne-nui-a-Rangi meeting house, Maungapōhatu, on New Year’s Day 2004. Many Tūhoe people return to the small scattered communities in the Urewera at special times such as Christmas. This is an opportunity for them to renew relationships with the kin at home who keep the fires burning. It is also a time to pass on to the next generation the special character of the Urewera region. In January 2004 over 100 descendants of the chief Rakuraku trekked from Waimana south to Maungapōhatu over three days. They wanted to show the younger people the various places where Rakuraku stayed.</a:t>
            </a:r>
            <a:endParaRPr sz="15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7"/>
          <p:cNvSpPr txBox="1"/>
          <p:nvPr>
            <p:ph type="title"/>
          </p:nvPr>
        </p:nvSpPr>
        <p:spPr>
          <a:xfrm>
            <a:off x="85325" y="2649250"/>
            <a:ext cx="225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t>Mana Atua, Mana Whenua, Mana Tupuna. </a:t>
            </a:r>
            <a:endParaRPr sz="2220"/>
          </a:p>
        </p:txBody>
      </p:sp>
      <p:pic>
        <p:nvPicPr>
          <p:cNvPr id="248" name="Google Shape;248;p37">
            <a:hlinkClick r:id="rId3"/>
          </p:cNvPr>
          <p:cNvPicPr preferRelativeResize="0"/>
          <p:nvPr/>
        </p:nvPicPr>
        <p:blipFill rotWithShape="1">
          <a:blip r:embed="rId4">
            <a:alphaModFix/>
          </a:blip>
          <a:srcRect b="0" l="19566" r="31295" t="0"/>
          <a:stretch/>
        </p:blipFill>
        <p:spPr>
          <a:xfrm>
            <a:off x="64850" y="24000"/>
            <a:ext cx="2167200" cy="2479624"/>
          </a:xfrm>
          <a:prstGeom prst="rect">
            <a:avLst/>
          </a:prstGeom>
          <a:noFill/>
          <a:ln>
            <a:noFill/>
          </a:ln>
        </p:spPr>
      </p:pic>
      <p:pic>
        <p:nvPicPr>
          <p:cNvPr id="249" name="Google Shape;249;p37">
            <a:hlinkClick r:id="rId5"/>
          </p:cNvPr>
          <p:cNvPicPr preferRelativeResize="0"/>
          <p:nvPr/>
        </p:nvPicPr>
        <p:blipFill rotWithShape="1">
          <a:blip r:embed="rId6">
            <a:alphaModFix/>
          </a:blip>
          <a:srcRect b="0" l="32475" r="12631" t="0"/>
          <a:stretch/>
        </p:blipFill>
        <p:spPr>
          <a:xfrm>
            <a:off x="6893300" y="1538100"/>
            <a:ext cx="2167200" cy="2219700"/>
          </a:xfrm>
          <a:prstGeom prst="rect">
            <a:avLst/>
          </a:prstGeom>
          <a:noFill/>
          <a:ln>
            <a:noFill/>
          </a:ln>
        </p:spPr>
      </p:pic>
      <p:pic>
        <p:nvPicPr>
          <p:cNvPr id="250" name="Google Shape;250;p37"/>
          <p:cNvPicPr preferRelativeResize="0"/>
          <p:nvPr/>
        </p:nvPicPr>
        <p:blipFill rotWithShape="1">
          <a:blip r:embed="rId7">
            <a:alphaModFix/>
          </a:blip>
          <a:srcRect b="46380" l="12646" r="12474" t="0"/>
          <a:stretch/>
        </p:blipFill>
        <p:spPr>
          <a:xfrm>
            <a:off x="2393400" y="23998"/>
            <a:ext cx="4357199" cy="1754175"/>
          </a:xfrm>
          <a:prstGeom prst="rect">
            <a:avLst/>
          </a:prstGeom>
          <a:noFill/>
          <a:ln>
            <a:noFill/>
          </a:ln>
        </p:spPr>
      </p:pic>
      <p:pic>
        <p:nvPicPr>
          <p:cNvPr id="251" name="Google Shape;251;p37"/>
          <p:cNvPicPr preferRelativeResize="0"/>
          <p:nvPr/>
        </p:nvPicPr>
        <p:blipFill rotWithShape="1">
          <a:blip r:embed="rId8">
            <a:alphaModFix/>
          </a:blip>
          <a:srcRect b="0" l="12392" r="12362" t="3232"/>
          <a:stretch/>
        </p:blipFill>
        <p:spPr>
          <a:xfrm>
            <a:off x="2384075" y="1937950"/>
            <a:ext cx="4357199" cy="3150601"/>
          </a:xfrm>
          <a:prstGeom prst="rect">
            <a:avLst/>
          </a:prstGeom>
          <a:noFill/>
          <a:ln>
            <a:noFill/>
          </a:ln>
        </p:spPr>
      </p:pic>
      <p:sp>
        <p:nvSpPr>
          <p:cNvPr id="252" name="Google Shape;252;p37"/>
          <p:cNvSpPr txBox="1"/>
          <p:nvPr/>
        </p:nvSpPr>
        <p:spPr>
          <a:xfrm>
            <a:off x="6826800" y="3887950"/>
            <a:ext cx="23934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dk1"/>
                </a:solidFill>
              </a:rPr>
              <a:t>Mana Tangata, Mana Motuhake, Mana Wahine.</a:t>
            </a:r>
            <a:endParaRPr sz="800"/>
          </a:p>
        </p:txBody>
      </p:sp>
      <p:sp>
        <p:nvSpPr>
          <p:cNvPr id="253" name="Google Shape;253;p37"/>
          <p:cNvSpPr txBox="1"/>
          <p:nvPr/>
        </p:nvSpPr>
        <p:spPr>
          <a:xfrm>
            <a:off x="6447300" y="0"/>
            <a:ext cx="3000000" cy="24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400"/>
          </a:p>
        </p:txBody>
      </p:sp>
      <p:sp>
        <p:nvSpPr>
          <p:cNvPr id="254" name="Google Shape;254;p37"/>
          <p:cNvSpPr txBox="1"/>
          <p:nvPr/>
        </p:nvSpPr>
        <p:spPr>
          <a:xfrm>
            <a:off x="6893400" y="100200"/>
            <a:ext cx="2167200" cy="1339200"/>
          </a:xfrm>
          <a:prstGeom prst="rect">
            <a:avLst/>
          </a:prstGeom>
          <a:solidFill>
            <a:srgbClr val="D8EEE4"/>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chemeClr val="dk1"/>
                </a:solidFill>
              </a:rPr>
              <a:t>Discuss the expressions of mana</a:t>
            </a:r>
            <a:endParaRPr b="1" sz="1100"/>
          </a:p>
        </p:txBody>
      </p:sp>
      <p:sp>
        <p:nvSpPr>
          <p:cNvPr id="255" name="Google Shape;255;p37"/>
          <p:cNvSpPr txBox="1"/>
          <p:nvPr/>
        </p:nvSpPr>
        <p:spPr>
          <a:xfrm>
            <a:off x="85325" y="4096800"/>
            <a:ext cx="22506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dk1"/>
                </a:solidFill>
              </a:rPr>
              <a:t>1975 </a:t>
            </a:r>
            <a:endParaRPr b="1" sz="2800">
              <a:solidFill>
                <a:schemeClr val="dk1"/>
              </a:solidFill>
            </a:endParaRPr>
          </a:p>
          <a:p>
            <a:pPr indent="0" lvl="0" marL="0" rtl="0" algn="l">
              <a:spcBef>
                <a:spcPts val="0"/>
              </a:spcBef>
              <a:spcAft>
                <a:spcPts val="0"/>
              </a:spcAft>
              <a:buNone/>
            </a:pPr>
            <a:r>
              <a:rPr b="1" lang="en" sz="2800">
                <a:solidFill>
                  <a:schemeClr val="dk1"/>
                </a:solidFill>
              </a:rPr>
              <a:t>Land March</a:t>
            </a:r>
            <a:endParaRPr b="1"/>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8"/>
          <p:cNvSpPr txBox="1"/>
          <p:nvPr>
            <p:ph idx="1" type="subTitle"/>
          </p:nvPr>
        </p:nvSpPr>
        <p:spPr>
          <a:xfrm>
            <a:off x="4712300" y="211500"/>
            <a:ext cx="4285200" cy="4720500"/>
          </a:xfrm>
          <a:prstGeom prst="rect">
            <a:avLst/>
          </a:prstGeom>
          <a:noFill/>
          <a:ln>
            <a:noFill/>
          </a:ln>
        </p:spPr>
        <p:txBody>
          <a:bodyPr anchorCtr="0" anchor="t" bIns="91425" lIns="91425" spcFirstLastPara="1" rIns="91425" wrap="square" tIns="91425">
            <a:normAutofit fontScale="25000" lnSpcReduction="20000"/>
          </a:bodyPr>
          <a:lstStyle/>
          <a:p>
            <a:pPr indent="0" lvl="0" marL="0" rtl="0" algn="l">
              <a:lnSpc>
                <a:spcPct val="115000"/>
              </a:lnSpc>
              <a:spcBef>
                <a:spcPts val="0"/>
              </a:spcBef>
              <a:spcAft>
                <a:spcPts val="0"/>
              </a:spcAft>
              <a:buSzPct val="35517"/>
              <a:buNone/>
            </a:pPr>
            <a:r>
              <a:rPr b="1" lang="en" sz="7883">
                <a:solidFill>
                  <a:srgbClr val="222222"/>
                </a:solidFill>
              </a:rPr>
              <a:t>Other recommended readings: </a:t>
            </a:r>
            <a:endParaRPr b="1" sz="7883">
              <a:solidFill>
                <a:srgbClr val="222222"/>
              </a:solidFill>
            </a:endParaRPr>
          </a:p>
          <a:p>
            <a:pPr indent="0" lvl="0" marL="0" rtl="0" algn="l">
              <a:lnSpc>
                <a:spcPct val="115000"/>
              </a:lnSpc>
              <a:spcBef>
                <a:spcPts val="0"/>
              </a:spcBef>
              <a:spcAft>
                <a:spcPts val="0"/>
              </a:spcAft>
              <a:buSzPct val="39529"/>
              <a:buNone/>
            </a:pPr>
            <a:r>
              <a:t/>
            </a:r>
            <a:endParaRPr b="1" sz="7083">
              <a:solidFill>
                <a:srgbClr val="222222"/>
              </a:solidFill>
            </a:endParaRPr>
          </a:p>
          <a:p>
            <a:pPr indent="0" lvl="0" marL="0" rtl="0" algn="l">
              <a:lnSpc>
                <a:spcPct val="115000"/>
              </a:lnSpc>
              <a:spcBef>
                <a:spcPts val="0"/>
              </a:spcBef>
              <a:spcAft>
                <a:spcPts val="0"/>
              </a:spcAft>
              <a:buSzPct val="35517"/>
              <a:buNone/>
            </a:pPr>
            <a:r>
              <a:rPr lang="en" sz="7883">
                <a:solidFill>
                  <a:srgbClr val="222222"/>
                </a:solidFill>
              </a:rPr>
              <a:t>Dr. </a:t>
            </a:r>
            <a:r>
              <a:rPr lang="en" sz="7883">
                <a:solidFill>
                  <a:srgbClr val="222222"/>
                </a:solidFill>
              </a:rPr>
              <a:t>Leonie Pihama's article "Mana Atua, Mana Wahine and Mana Tangata" on page 190 of the taonga pukapuka "</a:t>
            </a:r>
            <a:r>
              <a:rPr lang="en" sz="7883" u="sng">
                <a:solidFill>
                  <a:srgbClr val="1155CC"/>
                </a:solidFill>
                <a:hlinkClick r:id="rId3">
                  <a:extLst>
                    <a:ext uri="{A12FA001-AC4F-418D-AE19-62706E023703}">
                      <ahyp:hlinkClr val="tx"/>
                    </a:ext>
                  </a:extLst>
                </a:hlinkClick>
              </a:rPr>
              <a:t>Mana Wahine Reader - A Collection of Writings.  Volume 2</a:t>
            </a:r>
            <a:r>
              <a:rPr lang="en" sz="7883">
                <a:solidFill>
                  <a:srgbClr val="222222"/>
                </a:solidFill>
              </a:rPr>
              <a:t>" </a:t>
            </a:r>
            <a:endParaRPr sz="7883">
              <a:solidFill>
                <a:srgbClr val="222222"/>
              </a:solidFill>
            </a:endParaRPr>
          </a:p>
          <a:p>
            <a:pPr indent="0" lvl="0" marL="0" rtl="0" algn="l">
              <a:lnSpc>
                <a:spcPct val="115000"/>
              </a:lnSpc>
              <a:spcBef>
                <a:spcPts val="0"/>
              </a:spcBef>
              <a:spcAft>
                <a:spcPts val="0"/>
              </a:spcAft>
              <a:buSzPct val="35517"/>
              <a:buNone/>
            </a:pPr>
            <a:r>
              <a:t/>
            </a:r>
            <a:endParaRPr sz="7883">
              <a:solidFill>
                <a:srgbClr val="222222"/>
              </a:solidFill>
            </a:endParaRPr>
          </a:p>
          <a:p>
            <a:pPr indent="0" lvl="0" marL="0" rtl="0" algn="l">
              <a:lnSpc>
                <a:spcPct val="115000"/>
              </a:lnSpc>
              <a:spcBef>
                <a:spcPts val="0"/>
              </a:spcBef>
              <a:spcAft>
                <a:spcPts val="0"/>
              </a:spcAft>
              <a:buSzPct val="35517"/>
              <a:buNone/>
            </a:pPr>
            <a:r>
              <a:rPr lang="en" sz="7883">
                <a:solidFill>
                  <a:srgbClr val="222222"/>
                </a:solidFill>
              </a:rPr>
              <a:t>The late Dr. Mānuka Hēnare's book "</a:t>
            </a:r>
            <a:r>
              <a:rPr lang="en" sz="7883" u="sng">
                <a:solidFill>
                  <a:srgbClr val="1155CC"/>
                </a:solidFill>
                <a:hlinkClick r:id="rId4">
                  <a:extLst>
                    <a:ext uri="{A12FA001-AC4F-418D-AE19-62706E023703}">
                      <ahyp:hlinkClr val="tx"/>
                    </a:ext>
                  </a:extLst>
                </a:hlinkClick>
              </a:rPr>
              <a:t>He Whenua Rangatira</a:t>
            </a:r>
            <a:r>
              <a:rPr lang="en" sz="7883">
                <a:solidFill>
                  <a:srgbClr val="222222"/>
                </a:solidFill>
              </a:rPr>
              <a:t>" in which he shares his unpacking of the '</a:t>
            </a:r>
            <a:r>
              <a:rPr lang="en" sz="7883">
                <a:solidFill>
                  <a:srgbClr val="1B2232"/>
                </a:solidFill>
              </a:rPr>
              <a:t>six important events’ he sees as crucial to the process of Māori nation-building' through the lens of Mana.</a:t>
            </a:r>
            <a:endParaRPr sz="7883">
              <a:solidFill>
                <a:srgbClr val="1B2232"/>
              </a:solidFill>
            </a:endParaRPr>
          </a:p>
          <a:p>
            <a:pPr indent="0" lvl="0" marL="0" rtl="0" algn="l">
              <a:lnSpc>
                <a:spcPct val="115000"/>
              </a:lnSpc>
              <a:spcBef>
                <a:spcPts val="0"/>
              </a:spcBef>
              <a:spcAft>
                <a:spcPts val="0"/>
              </a:spcAft>
              <a:buSzPct val="39529"/>
              <a:buNone/>
            </a:pPr>
            <a:r>
              <a:t/>
            </a:r>
            <a:endParaRPr sz="7083">
              <a:solidFill>
                <a:srgbClr val="1B2232"/>
              </a:solidFill>
            </a:endParaRPr>
          </a:p>
          <a:p>
            <a:pPr indent="0" lvl="0" marL="0" rtl="0" algn="l">
              <a:lnSpc>
                <a:spcPct val="115000"/>
              </a:lnSpc>
              <a:spcBef>
                <a:spcPts val="0"/>
              </a:spcBef>
              <a:spcAft>
                <a:spcPts val="0"/>
              </a:spcAft>
              <a:buSzPct val="28032"/>
              <a:buNone/>
            </a:pPr>
            <a:r>
              <a:t/>
            </a:r>
            <a:endParaRPr sz="9988"/>
          </a:p>
          <a:p>
            <a:pPr indent="0" lvl="0" marL="0" rtl="0" algn="l">
              <a:lnSpc>
                <a:spcPct val="100000"/>
              </a:lnSpc>
              <a:spcBef>
                <a:spcPts val="0"/>
              </a:spcBef>
              <a:spcAft>
                <a:spcPts val="0"/>
              </a:spcAft>
              <a:buSzPct val="69912"/>
              <a:buNone/>
            </a:pPr>
            <a:r>
              <a:t/>
            </a:r>
            <a:endParaRPr sz="4005"/>
          </a:p>
          <a:p>
            <a:pPr indent="0" lvl="0" marL="0" rtl="0" algn="l">
              <a:lnSpc>
                <a:spcPct val="100000"/>
              </a:lnSpc>
              <a:spcBef>
                <a:spcPts val="0"/>
              </a:spcBef>
              <a:spcAft>
                <a:spcPts val="0"/>
              </a:spcAft>
              <a:buSzPct val="69912"/>
              <a:buNone/>
            </a:pPr>
            <a:r>
              <a:t/>
            </a:r>
            <a:endParaRPr sz="4005"/>
          </a:p>
          <a:p>
            <a:pPr indent="0" lvl="0" marL="0" rtl="0" algn="l">
              <a:lnSpc>
                <a:spcPct val="100000"/>
              </a:lnSpc>
              <a:spcBef>
                <a:spcPts val="0"/>
              </a:spcBef>
              <a:spcAft>
                <a:spcPts val="0"/>
              </a:spcAft>
              <a:buSzPct val="69912"/>
              <a:buNone/>
            </a:pPr>
            <a:r>
              <a:t/>
            </a:r>
            <a:endParaRPr sz="4005"/>
          </a:p>
          <a:p>
            <a:pPr indent="0" lvl="0" marL="0" rtl="0" algn="l">
              <a:lnSpc>
                <a:spcPct val="100000"/>
              </a:lnSpc>
              <a:spcBef>
                <a:spcPts val="0"/>
              </a:spcBef>
              <a:spcAft>
                <a:spcPts val="0"/>
              </a:spcAft>
              <a:buSzPct val="100000"/>
              <a:buNone/>
            </a:pPr>
            <a:r>
              <a:t/>
            </a:r>
            <a:endParaRPr/>
          </a:p>
        </p:txBody>
      </p:sp>
      <p:pic>
        <p:nvPicPr>
          <p:cNvPr id="261" name="Google Shape;261;p38"/>
          <p:cNvPicPr preferRelativeResize="0"/>
          <p:nvPr/>
        </p:nvPicPr>
        <p:blipFill>
          <a:blip r:embed="rId5">
            <a:alphaModFix/>
          </a:blip>
          <a:stretch>
            <a:fillRect/>
          </a:stretch>
        </p:blipFill>
        <p:spPr>
          <a:xfrm>
            <a:off x="118250" y="2831650"/>
            <a:ext cx="2184600" cy="2184600"/>
          </a:xfrm>
          <a:prstGeom prst="ellipse">
            <a:avLst/>
          </a:prstGeom>
          <a:noFill/>
          <a:ln cap="flat" cmpd="sng" w="9525">
            <a:solidFill>
              <a:schemeClr val="dk2"/>
            </a:solidFill>
            <a:prstDash val="solid"/>
            <a:round/>
            <a:headEnd len="sm" w="sm" type="none"/>
            <a:tailEnd len="sm" w="sm" type="none"/>
          </a:ln>
          <a:effectLst>
            <a:outerShdw blurRad="57150" rotWithShape="0" algn="bl" dir="2880000" dist="76200">
              <a:srgbClr val="000000">
                <a:alpha val="50000"/>
              </a:srgbClr>
            </a:outerShdw>
          </a:effectLst>
        </p:spPr>
      </p:pic>
      <p:pic>
        <p:nvPicPr>
          <p:cNvPr id="262" name="Google Shape;262;p38"/>
          <p:cNvPicPr preferRelativeResize="0"/>
          <p:nvPr/>
        </p:nvPicPr>
        <p:blipFill rotWithShape="1">
          <a:blip r:embed="rId6">
            <a:alphaModFix/>
          </a:blip>
          <a:srcRect b="29118" l="0" r="0" t="0"/>
          <a:stretch/>
        </p:blipFill>
        <p:spPr>
          <a:xfrm>
            <a:off x="118250" y="211488"/>
            <a:ext cx="2249400" cy="2249400"/>
          </a:xfrm>
          <a:prstGeom prst="ellipse">
            <a:avLst/>
          </a:prstGeom>
          <a:noFill/>
          <a:ln cap="flat" cmpd="sng" w="9525">
            <a:solidFill>
              <a:schemeClr val="dk2"/>
            </a:solidFill>
            <a:prstDash val="solid"/>
            <a:round/>
            <a:headEnd len="sm" w="sm" type="none"/>
            <a:tailEnd len="sm" w="sm" type="none"/>
          </a:ln>
          <a:effectLst>
            <a:outerShdw blurRad="57150" rotWithShape="0" algn="bl" dir="2340000" dist="47625">
              <a:srgbClr val="000000">
                <a:alpha val="50000"/>
              </a:srgbClr>
            </a:outerShdw>
          </a:effectLst>
        </p:spPr>
      </p:pic>
      <p:pic>
        <p:nvPicPr>
          <p:cNvPr id="263" name="Google Shape;263;p38"/>
          <p:cNvPicPr preferRelativeResize="0"/>
          <p:nvPr/>
        </p:nvPicPr>
        <p:blipFill>
          <a:blip r:embed="rId7">
            <a:alphaModFix/>
          </a:blip>
          <a:stretch>
            <a:fillRect/>
          </a:stretch>
        </p:blipFill>
        <p:spPr>
          <a:xfrm>
            <a:off x="2703775" y="2906700"/>
            <a:ext cx="1477650" cy="2034525"/>
          </a:xfrm>
          <a:prstGeom prst="rect">
            <a:avLst/>
          </a:prstGeom>
          <a:noFill/>
          <a:ln cap="flat" cmpd="sng" w="9525">
            <a:solidFill>
              <a:schemeClr val="dk2"/>
            </a:solidFill>
            <a:prstDash val="solid"/>
            <a:round/>
            <a:headEnd len="sm" w="sm" type="none"/>
            <a:tailEnd len="sm" w="sm" type="none"/>
          </a:ln>
          <a:effectLst>
            <a:outerShdw blurRad="57150" rotWithShape="0" algn="bl" dir="2280000" dist="85725">
              <a:srgbClr val="000000">
                <a:alpha val="50000"/>
              </a:srgbClr>
            </a:outerShdw>
          </a:effectLst>
        </p:spPr>
      </p:pic>
      <p:pic>
        <p:nvPicPr>
          <p:cNvPr id="264" name="Google Shape;264;p38"/>
          <p:cNvPicPr preferRelativeResize="0"/>
          <p:nvPr/>
        </p:nvPicPr>
        <p:blipFill>
          <a:blip r:embed="rId8">
            <a:alphaModFix/>
          </a:blip>
          <a:stretch>
            <a:fillRect/>
          </a:stretch>
        </p:blipFill>
        <p:spPr>
          <a:xfrm>
            <a:off x="2735638" y="234875"/>
            <a:ext cx="1413932" cy="2184475"/>
          </a:xfrm>
          <a:prstGeom prst="rect">
            <a:avLst/>
          </a:prstGeom>
          <a:noFill/>
          <a:ln cap="flat" cmpd="sng" w="9525">
            <a:solidFill>
              <a:schemeClr val="dk2"/>
            </a:solidFill>
            <a:prstDash val="solid"/>
            <a:round/>
            <a:headEnd len="sm" w="sm" type="none"/>
            <a:tailEnd len="sm" w="sm" type="none"/>
          </a:ln>
          <a:effectLst>
            <a:outerShdw blurRad="57150" rotWithShape="0" algn="bl" dir="2340000" dist="66675">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cxnSp>
        <p:nvCxnSpPr>
          <p:cNvPr id="79" name="Google Shape;79;p16"/>
          <p:cNvCxnSpPr/>
          <p:nvPr/>
        </p:nvCxnSpPr>
        <p:spPr>
          <a:xfrm>
            <a:off x="-4025" y="859350"/>
            <a:ext cx="8327100" cy="33900"/>
          </a:xfrm>
          <a:prstGeom prst="straightConnector1">
            <a:avLst/>
          </a:prstGeom>
          <a:noFill/>
          <a:ln cap="flat" cmpd="sng" w="19050">
            <a:solidFill>
              <a:srgbClr val="595959"/>
            </a:solidFill>
            <a:prstDash val="solid"/>
            <a:round/>
            <a:headEnd len="sm" w="sm" type="none"/>
            <a:tailEnd len="sm" w="sm" type="none"/>
          </a:ln>
          <a:effectLst>
            <a:outerShdw blurRad="57150" rotWithShape="0" algn="bl" dir="5400000" dist="19050">
              <a:srgbClr val="000000">
                <a:alpha val="49800"/>
              </a:srgbClr>
            </a:outerShdw>
          </a:effectLst>
        </p:spPr>
      </p:cxnSp>
      <p:sp>
        <p:nvSpPr>
          <p:cNvPr id="80" name="Google Shape;80;p16"/>
          <p:cNvSpPr txBox="1"/>
          <p:nvPr>
            <p:ph idx="1" type="subTitle"/>
          </p:nvPr>
        </p:nvSpPr>
        <p:spPr>
          <a:xfrm>
            <a:off x="4765500" y="1056475"/>
            <a:ext cx="4045200" cy="39225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SzPts val="2270"/>
              <a:buNone/>
            </a:pPr>
            <a:r>
              <a:rPr lang="en" sz="2208">
                <a:latin typeface="Calibri"/>
                <a:ea typeface="Calibri"/>
                <a:cs typeface="Calibri"/>
                <a:sym typeface="Calibri"/>
              </a:rPr>
              <a:t>Nō Te Arawa waka</a:t>
            </a:r>
            <a:endParaRPr sz="2208">
              <a:latin typeface="Calibri"/>
              <a:ea typeface="Calibri"/>
              <a:cs typeface="Calibri"/>
              <a:sym typeface="Calibri"/>
            </a:endParaRPr>
          </a:p>
          <a:p>
            <a:pPr indent="0" lvl="0" marL="0" rtl="0" algn="l">
              <a:lnSpc>
                <a:spcPct val="100000"/>
              </a:lnSpc>
              <a:spcBef>
                <a:spcPts val="0"/>
              </a:spcBef>
              <a:spcAft>
                <a:spcPts val="0"/>
              </a:spcAft>
              <a:buSzPts val="2270"/>
              <a:buNone/>
            </a:pPr>
            <a:r>
              <a:rPr lang="en" sz="2208">
                <a:latin typeface="Calibri"/>
                <a:ea typeface="Calibri"/>
                <a:cs typeface="Calibri"/>
                <a:sym typeface="Calibri"/>
              </a:rPr>
              <a:t>Nō Tūhourangi, Ngāti Tarāwhai, Ngāti Whakaue, </a:t>
            </a:r>
            <a:endParaRPr sz="2208">
              <a:latin typeface="Calibri"/>
              <a:ea typeface="Calibri"/>
              <a:cs typeface="Calibri"/>
              <a:sym typeface="Calibri"/>
            </a:endParaRPr>
          </a:p>
          <a:p>
            <a:pPr indent="0" lvl="0" marL="0" rtl="0" algn="l">
              <a:lnSpc>
                <a:spcPct val="100000"/>
              </a:lnSpc>
              <a:spcBef>
                <a:spcPts val="0"/>
              </a:spcBef>
              <a:spcAft>
                <a:spcPts val="0"/>
              </a:spcAft>
              <a:buSzPts val="2270"/>
              <a:buNone/>
            </a:pPr>
            <a:r>
              <a:rPr lang="en" sz="2208">
                <a:latin typeface="Calibri"/>
                <a:ea typeface="Calibri"/>
                <a:cs typeface="Calibri"/>
                <a:sym typeface="Calibri"/>
              </a:rPr>
              <a:t>Ngāti Tūwharetoa</a:t>
            </a:r>
            <a:endParaRPr sz="2208">
              <a:latin typeface="Calibri"/>
              <a:ea typeface="Calibri"/>
              <a:cs typeface="Calibri"/>
              <a:sym typeface="Calibri"/>
            </a:endParaRPr>
          </a:p>
          <a:p>
            <a:pPr indent="0" lvl="0" marL="0" rtl="0" algn="l">
              <a:lnSpc>
                <a:spcPct val="100000"/>
              </a:lnSpc>
              <a:spcBef>
                <a:spcPts val="0"/>
              </a:spcBef>
              <a:spcAft>
                <a:spcPts val="0"/>
              </a:spcAft>
              <a:buSzPts val="2270"/>
              <a:buNone/>
            </a:pPr>
            <a:r>
              <a:rPr lang="en" sz="2208">
                <a:latin typeface="Calibri"/>
                <a:ea typeface="Calibri"/>
                <a:cs typeface="Calibri"/>
                <a:sym typeface="Calibri"/>
              </a:rPr>
              <a:t>Ko Rangitihi Pene ahau.</a:t>
            </a:r>
            <a:endParaRPr sz="2208">
              <a:latin typeface="Calibri"/>
              <a:ea typeface="Calibri"/>
              <a:cs typeface="Calibri"/>
              <a:sym typeface="Calibri"/>
            </a:endParaRPr>
          </a:p>
          <a:p>
            <a:pPr indent="0" lvl="0" marL="0" rtl="0" algn="l">
              <a:lnSpc>
                <a:spcPct val="100000"/>
              </a:lnSpc>
              <a:spcBef>
                <a:spcPts val="0"/>
              </a:spcBef>
              <a:spcAft>
                <a:spcPts val="0"/>
              </a:spcAft>
              <a:buSzPts val="2270"/>
              <a:buNone/>
            </a:pPr>
            <a:r>
              <a:t/>
            </a:r>
            <a:endParaRPr sz="2208">
              <a:latin typeface="Calibri"/>
              <a:ea typeface="Calibri"/>
              <a:cs typeface="Calibri"/>
              <a:sym typeface="Calibri"/>
            </a:endParaRPr>
          </a:p>
          <a:p>
            <a:pPr indent="0" lvl="0" marL="0" rtl="0" algn="l">
              <a:lnSpc>
                <a:spcPct val="100000"/>
              </a:lnSpc>
              <a:spcBef>
                <a:spcPts val="0"/>
              </a:spcBef>
              <a:spcAft>
                <a:spcPts val="0"/>
              </a:spcAft>
              <a:buSzPts val="2270"/>
              <a:buNone/>
            </a:pPr>
            <a:r>
              <a:rPr lang="en" sz="2208">
                <a:latin typeface="Calibri"/>
                <a:ea typeface="Calibri"/>
                <a:cs typeface="Calibri"/>
                <a:sym typeface="Calibri"/>
              </a:rPr>
              <a:t>Māngai for my marae - Hinemihi, Te Pākira, and Māniaiti.</a:t>
            </a:r>
            <a:endParaRPr sz="2208">
              <a:latin typeface="Calibri"/>
              <a:ea typeface="Calibri"/>
              <a:cs typeface="Calibri"/>
              <a:sym typeface="Calibri"/>
            </a:endParaRPr>
          </a:p>
          <a:p>
            <a:pPr indent="0" lvl="0" marL="0" rtl="0" algn="l">
              <a:lnSpc>
                <a:spcPct val="100000"/>
              </a:lnSpc>
              <a:spcBef>
                <a:spcPts val="0"/>
              </a:spcBef>
              <a:spcAft>
                <a:spcPts val="0"/>
              </a:spcAft>
              <a:buSzPts val="2270"/>
              <a:buNone/>
            </a:pPr>
            <a:r>
              <a:t/>
            </a:r>
            <a:endParaRPr sz="2208">
              <a:latin typeface="Calibri"/>
              <a:ea typeface="Calibri"/>
              <a:cs typeface="Calibri"/>
              <a:sym typeface="Calibri"/>
            </a:endParaRPr>
          </a:p>
          <a:p>
            <a:pPr indent="0" lvl="0" marL="0" rtl="0" algn="l">
              <a:lnSpc>
                <a:spcPct val="100000"/>
              </a:lnSpc>
              <a:spcBef>
                <a:spcPts val="0"/>
              </a:spcBef>
              <a:spcAft>
                <a:spcPts val="0"/>
              </a:spcAft>
              <a:buSzPts val="2270"/>
              <a:buNone/>
            </a:pPr>
            <a:r>
              <a:rPr lang="en" sz="2208">
                <a:latin typeface="Calibri"/>
                <a:ea typeface="Calibri"/>
                <a:cs typeface="Calibri"/>
                <a:sym typeface="Calibri"/>
              </a:rPr>
              <a:t>Run wānanga, write books and produce documentaries for my various iwi. Compose kapa haka items.</a:t>
            </a:r>
            <a:endParaRPr/>
          </a:p>
        </p:txBody>
      </p:sp>
      <p:sp>
        <p:nvSpPr>
          <p:cNvPr id="81" name="Google Shape;81;p16"/>
          <p:cNvSpPr txBox="1"/>
          <p:nvPr>
            <p:ph type="title"/>
          </p:nvPr>
        </p:nvSpPr>
        <p:spPr>
          <a:xfrm>
            <a:off x="4765500" y="214300"/>
            <a:ext cx="4045200" cy="521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990"/>
              <a:buNone/>
            </a:pPr>
            <a:r>
              <a:t/>
            </a:r>
            <a:endParaRPr b="1" sz="2720"/>
          </a:p>
          <a:p>
            <a:pPr indent="0" lvl="0" marL="0" rtl="0" algn="ctr">
              <a:lnSpc>
                <a:spcPct val="100000"/>
              </a:lnSpc>
              <a:spcBef>
                <a:spcPts val="0"/>
              </a:spcBef>
              <a:spcAft>
                <a:spcPts val="0"/>
              </a:spcAft>
              <a:buSzPts val="990"/>
              <a:buNone/>
            </a:pPr>
            <a:r>
              <a:t/>
            </a:r>
            <a:endParaRPr b="1" sz="2720"/>
          </a:p>
          <a:p>
            <a:pPr indent="0" lvl="0" marL="0" rtl="0" algn="ctr">
              <a:lnSpc>
                <a:spcPct val="100000"/>
              </a:lnSpc>
              <a:spcBef>
                <a:spcPts val="0"/>
              </a:spcBef>
              <a:spcAft>
                <a:spcPts val="0"/>
              </a:spcAft>
              <a:buSzPts val="990"/>
              <a:buNone/>
            </a:pPr>
            <a:r>
              <a:t/>
            </a:r>
            <a:endParaRPr b="1" sz="2720"/>
          </a:p>
          <a:p>
            <a:pPr indent="0" lvl="0" marL="0" rtl="0" algn="l">
              <a:lnSpc>
                <a:spcPct val="100000"/>
              </a:lnSpc>
              <a:spcBef>
                <a:spcPts val="0"/>
              </a:spcBef>
              <a:spcAft>
                <a:spcPts val="0"/>
              </a:spcAft>
              <a:buSzPts val="990"/>
              <a:buNone/>
            </a:pPr>
            <a:r>
              <a:rPr b="1" lang="en" sz="2720"/>
              <a:t>Ko wai au?</a:t>
            </a:r>
            <a:endParaRPr b="1" sz="2720"/>
          </a:p>
        </p:txBody>
      </p:sp>
      <p:pic>
        <p:nvPicPr>
          <p:cNvPr id="82" name="Google Shape;82;p16"/>
          <p:cNvPicPr preferRelativeResize="0"/>
          <p:nvPr/>
        </p:nvPicPr>
        <p:blipFill rotWithShape="1">
          <a:blip r:embed="rId3">
            <a:alphaModFix/>
          </a:blip>
          <a:srcRect b="0" l="21210" r="0" t="0"/>
          <a:stretch/>
        </p:blipFill>
        <p:spPr>
          <a:xfrm>
            <a:off x="-767825" y="956075"/>
            <a:ext cx="4110900" cy="3858300"/>
          </a:xfrm>
          <a:prstGeom prst="ellipse">
            <a:avLst/>
          </a:prstGeom>
          <a:noFill/>
          <a:ln>
            <a:noFill/>
          </a:ln>
          <a:effectLst>
            <a:outerShdw blurRad="57150" rotWithShape="0" algn="bl" dir="5400000" dist="19050">
              <a:srgbClr val="000000">
                <a:alpha val="49800"/>
              </a:srgbClr>
            </a:outerShdw>
          </a:effectLst>
        </p:spPr>
      </p:pic>
      <p:sp>
        <p:nvSpPr>
          <p:cNvPr id="83" name="Google Shape;83;p16"/>
          <p:cNvSpPr txBox="1"/>
          <p:nvPr/>
        </p:nvSpPr>
        <p:spPr>
          <a:xfrm>
            <a:off x="562425" y="1481675"/>
            <a:ext cx="3302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7"/>
          <p:cNvSpPr txBox="1"/>
          <p:nvPr>
            <p:ph type="title"/>
          </p:nvPr>
        </p:nvSpPr>
        <p:spPr>
          <a:xfrm>
            <a:off x="4765500" y="214300"/>
            <a:ext cx="4045200" cy="521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990"/>
              <a:buNone/>
            </a:pPr>
            <a:r>
              <a:t/>
            </a:r>
            <a:endParaRPr b="1" sz="2720"/>
          </a:p>
          <a:p>
            <a:pPr indent="0" lvl="0" marL="0" rtl="0" algn="ctr">
              <a:lnSpc>
                <a:spcPct val="100000"/>
              </a:lnSpc>
              <a:spcBef>
                <a:spcPts val="0"/>
              </a:spcBef>
              <a:spcAft>
                <a:spcPts val="0"/>
              </a:spcAft>
              <a:buSzPts val="990"/>
              <a:buNone/>
            </a:pPr>
            <a:r>
              <a:t/>
            </a:r>
            <a:endParaRPr b="1" sz="2720"/>
          </a:p>
          <a:p>
            <a:pPr indent="0" lvl="0" marL="0" rtl="0" algn="ctr">
              <a:lnSpc>
                <a:spcPct val="100000"/>
              </a:lnSpc>
              <a:spcBef>
                <a:spcPts val="0"/>
              </a:spcBef>
              <a:spcAft>
                <a:spcPts val="0"/>
              </a:spcAft>
              <a:buSzPts val="990"/>
              <a:buNone/>
            </a:pPr>
            <a:r>
              <a:t/>
            </a:r>
            <a:endParaRPr b="1" sz="2720"/>
          </a:p>
          <a:p>
            <a:pPr indent="0" lvl="0" marL="0" rtl="0" algn="l">
              <a:lnSpc>
                <a:spcPct val="100000"/>
              </a:lnSpc>
              <a:spcBef>
                <a:spcPts val="0"/>
              </a:spcBef>
              <a:spcAft>
                <a:spcPts val="0"/>
              </a:spcAft>
              <a:buSzPts val="990"/>
              <a:buNone/>
            </a:pPr>
            <a:r>
              <a:rPr b="1" lang="en" sz="2720"/>
              <a:t>Ko wai au?</a:t>
            </a:r>
            <a:endParaRPr b="1" sz="2720"/>
          </a:p>
        </p:txBody>
      </p:sp>
      <p:cxnSp>
        <p:nvCxnSpPr>
          <p:cNvPr id="89" name="Google Shape;89;p17"/>
          <p:cNvCxnSpPr/>
          <p:nvPr/>
        </p:nvCxnSpPr>
        <p:spPr>
          <a:xfrm>
            <a:off x="-4025" y="859350"/>
            <a:ext cx="8327100" cy="33900"/>
          </a:xfrm>
          <a:prstGeom prst="straightConnector1">
            <a:avLst/>
          </a:prstGeom>
          <a:noFill/>
          <a:ln cap="flat" cmpd="sng" w="19050">
            <a:solidFill>
              <a:srgbClr val="595959"/>
            </a:solidFill>
            <a:prstDash val="solid"/>
            <a:round/>
            <a:headEnd len="sm" w="sm" type="none"/>
            <a:tailEnd len="sm" w="sm" type="none"/>
          </a:ln>
          <a:effectLst>
            <a:outerShdw blurRad="57150" rotWithShape="0" algn="bl" dir="5400000" dist="19050">
              <a:srgbClr val="000000">
                <a:alpha val="49800"/>
              </a:srgbClr>
            </a:outerShdw>
          </a:effectLst>
        </p:spPr>
      </p:cxnSp>
      <p:sp>
        <p:nvSpPr>
          <p:cNvPr id="90" name="Google Shape;90;p17"/>
          <p:cNvSpPr txBox="1"/>
          <p:nvPr>
            <p:ph idx="1" type="subTitle"/>
          </p:nvPr>
        </p:nvSpPr>
        <p:spPr>
          <a:xfrm>
            <a:off x="4765500" y="1138100"/>
            <a:ext cx="4045200" cy="3909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100"/>
              <a:buNone/>
            </a:pPr>
            <a:r>
              <a:rPr lang="en"/>
              <a:t>Ko Hikurangi te maunga</a:t>
            </a:r>
            <a:endParaRPr/>
          </a:p>
          <a:p>
            <a:pPr indent="0" lvl="0" marL="0" rtl="0" algn="l">
              <a:lnSpc>
                <a:spcPct val="100000"/>
              </a:lnSpc>
              <a:spcBef>
                <a:spcPts val="0"/>
              </a:spcBef>
              <a:spcAft>
                <a:spcPts val="0"/>
              </a:spcAft>
              <a:buSzPts val="2100"/>
              <a:buNone/>
            </a:pPr>
            <a:r>
              <a:rPr lang="en"/>
              <a:t>Ko Waiapu te awa</a:t>
            </a:r>
            <a:endParaRPr/>
          </a:p>
          <a:p>
            <a:pPr indent="0" lvl="0" marL="0" rtl="0" algn="l">
              <a:lnSpc>
                <a:spcPct val="100000"/>
              </a:lnSpc>
              <a:spcBef>
                <a:spcPts val="0"/>
              </a:spcBef>
              <a:spcAft>
                <a:spcPts val="0"/>
              </a:spcAft>
              <a:buSzPts val="2100"/>
              <a:buNone/>
            </a:pPr>
            <a:r>
              <a:rPr lang="en"/>
              <a:t>Ko Ngāti Porou te Iwi</a:t>
            </a:r>
            <a:endParaRPr/>
          </a:p>
          <a:p>
            <a:pPr indent="0" lvl="0" marL="0" rtl="0" algn="l">
              <a:lnSpc>
                <a:spcPct val="100000"/>
              </a:lnSpc>
              <a:spcBef>
                <a:spcPts val="0"/>
              </a:spcBef>
              <a:spcAft>
                <a:spcPts val="0"/>
              </a:spcAft>
              <a:buSzPts val="2100"/>
              <a:buNone/>
            </a:pPr>
            <a:r>
              <a:rPr lang="en"/>
              <a:t>Ko te Whānau a Karuwai ki Maraehara te hapū</a:t>
            </a:r>
            <a:endParaRPr/>
          </a:p>
          <a:p>
            <a:pPr indent="0" lvl="0" marL="0" rtl="0" algn="l">
              <a:lnSpc>
                <a:spcPct val="100000"/>
              </a:lnSpc>
              <a:spcBef>
                <a:spcPts val="0"/>
              </a:spcBef>
              <a:spcAft>
                <a:spcPts val="0"/>
              </a:spcAft>
              <a:buSzPts val="2100"/>
              <a:buNone/>
            </a:pPr>
            <a:r>
              <a:rPr lang="en"/>
              <a:t>Ko Kārena Ngata tōku ingoa</a:t>
            </a:r>
            <a:endParaRPr/>
          </a:p>
          <a:p>
            <a:pPr indent="0" lvl="0" marL="0" rtl="0" algn="l">
              <a:lnSpc>
                <a:spcPct val="100000"/>
              </a:lnSpc>
              <a:spcBef>
                <a:spcPts val="0"/>
              </a:spcBef>
              <a:spcAft>
                <a:spcPts val="0"/>
              </a:spcAft>
              <a:buSzPts val="2100"/>
              <a:buNone/>
            </a:pPr>
            <a:r>
              <a:t/>
            </a:r>
            <a:endParaRPr/>
          </a:p>
          <a:p>
            <a:pPr indent="0" lvl="0" marL="0" rtl="0" algn="l">
              <a:lnSpc>
                <a:spcPct val="100000"/>
              </a:lnSpc>
              <a:spcBef>
                <a:spcPts val="0"/>
              </a:spcBef>
              <a:spcAft>
                <a:spcPts val="0"/>
              </a:spcAft>
              <a:buSzPts val="2100"/>
              <a:buNone/>
            </a:pPr>
            <a:r>
              <a:rPr b="1" lang="en" sz="1500"/>
              <a:t>BMPD · PGDipEd(Sec) · MCE · KAIAKO HĪTORI, TIKANGA-A-IWI, TĀPORI </a:t>
            </a:r>
            <a:r>
              <a:rPr b="1" lang="en" sz="1800"/>
              <a:t>· </a:t>
            </a:r>
            <a:r>
              <a:rPr b="1" lang="en" sz="1500"/>
              <a:t>SEG MANGAI MĀORI ·  PLD FACILITATOR - ASSEN/NZHTA KAIĀRAHI MĀORI.</a:t>
            </a:r>
            <a:endParaRPr b="1" sz="1500"/>
          </a:p>
        </p:txBody>
      </p:sp>
      <p:pic>
        <p:nvPicPr>
          <p:cNvPr id="91" name="Google Shape;91;p17"/>
          <p:cNvPicPr preferRelativeResize="0"/>
          <p:nvPr>
            <p:ph idx="2" type="pic"/>
          </p:nvPr>
        </p:nvPicPr>
        <p:blipFill rotWithShape="1">
          <a:blip r:embed="rId3">
            <a:alphaModFix/>
          </a:blip>
          <a:srcRect b="5483" l="0" r="0" t="5492"/>
          <a:stretch/>
        </p:blipFill>
        <p:spPr>
          <a:xfrm>
            <a:off x="-325700" y="978750"/>
            <a:ext cx="3615000" cy="3700800"/>
          </a:xfrm>
          <a:prstGeom prst="ellipse">
            <a:avLst/>
          </a:prstGeom>
          <a:noFill/>
          <a:ln>
            <a:noFill/>
          </a:ln>
          <a:effectLst>
            <a:outerShdw blurRad="57150" rotWithShape="0" algn="bl" dir="5400000" dist="66675">
              <a:srgbClr val="000000">
                <a:alpha val="498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type="title"/>
          </p:nvPr>
        </p:nvSpPr>
        <p:spPr>
          <a:xfrm>
            <a:off x="1386600" y="140225"/>
            <a:ext cx="7293300" cy="783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‘Mana’ </a:t>
            </a:r>
            <a:r>
              <a:rPr b="1" lang="en" sz="1911"/>
              <a:t>In NCEA History </a:t>
            </a:r>
            <a:endParaRPr b="1" sz="1911"/>
          </a:p>
        </p:txBody>
      </p:sp>
      <p:sp>
        <p:nvSpPr>
          <p:cNvPr id="97" name="Google Shape;97;p18"/>
          <p:cNvSpPr txBox="1"/>
          <p:nvPr>
            <p:ph idx="1" type="body"/>
          </p:nvPr>
        </p:nvSpPr>
        <p:spPr>
          <a:xfrm>
            <a:off x="1348700" y="695275"/>
            <a:ext cx="7681800" cy="4070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935"/>
              <a:buFont typeface="Arial"/>
              <a:buNone/>
            </a:pPr>
            <a:r>
              <a:rPr b="1" lang="en" sz="1575">
                <a:solidFill>
                  <a:schemeClr val="dk1"/>
                </a:solidFill>
              </a:rPr>
              <a:t>Mana</a:t>
            </a:r>
            <a:r>
              <a:rPr lang="en" sz="1575">
                <a:solidFill>
                  <a:schemeClr val="dk1"/>
                </a:solidFill>
              </a:rPr>
              <a:t> is related to all 3 Big Ideas in the History Learning Matrix:</a:t>
            </a:r>
            <a:endParaRPr sz="1575">
              <a:solidFill>
                <a:schemeClr val="dk1"/>
              </a:solidFill>
            </a:endParaRPr>
          </a:p>
          <a:p>
            <a:pPr indent="-328612" lvl="0" marL="457200" rtl="0" algn="l">
              <a:lnSpc>
                <a:spcPct val="100000"/>
              </a:lnSpc>
              <a:spcBef>
                <a:spcPts val="0"/>
              </a:spcBef>
              <a:spcAft>
                <a:spcPts val="0"/>
              </a:spcAft>
              <a:buClr>
                <a:schemeClr val="dk1"/>
              </a:buClr>
              <a:buSzPts val="1575"/>
              <a:buChar char="❏"/>
            </a:pPr>
            <a:r>
              <a:rPr lang="en" sz="1575">
                <a:solidFill>
                  <a:schemeClr val="dk1"/>
                </a:solidFill>
              </a:rPr>
              <a:t>Power relationships often drive history.</a:t>
            </a:r>
            <a:endParaRPr sz="1575">
              <a:solidFill>
                <a:schemeClr val="dk1"/>
              </a:solidFill>
            </a:endParaRPr>
          </a:p>
          <a:p>
            <a:pPr indent="-328612" lvl="0" marL="457200" rtl="0" algn="l">
              <a:lnSpc>
                <a:spcPct val="100000"/>
              </a:lnSpc>
              <a:spcBef>
                <a:spcPts val="0"/>
              </a:spcBef>
              <a:spcAft>
                <a:spcPts val="0"/>
              </a:spcAft>
              <a:buClr>
                <a:schemeClr val="dk1"/>
              </a:buClr>
              <a:buSzPts val="1575"/>
              <a:buChar char="❏"/>
            </a:pPr>
            <a:r>
              <a:rPr lang="en" sz="1575">
                <a:solidFill>
                  <a:schemeClr val="dk1"/>
                </a:solidFill>
              </a:rPr>
              <a:t>Place shapes the historical narratives of peoples </a:t>
            </a:r>
            <a:endParaRPr sz="1575">
              <a:solidFill>
                <a:schemeClr val="dk1"/>
              </a:solidFill>
            </a:endParaRPr>
          </a:p>
          <a:p>
            <a:pPr indent="-328612" lvl="0" marL="457200" rtl="0" algn="l">
              <a:lnSpc>
                <a:spcPct val="100000"/>
              </a:lnSpc>
              <a:spcBef>
                <a:spcPts val="0"/>
              </a:spcBef>
              <a:spcAft>
                <a:spcPts val="0"/>
              </a:spcAft>
              <a:buClr>
                <a:schemeClr val="dk1"/>
              </a:buClr>
              <a:buSzPts val="1575"/>
              <a:buChar char="❏"/>
            </a:pPr>
            <a:r>
              <a:rPr lang="en" sz="1575">
                <a:solidFill>
                  <a:schemeClr val="dk1"/>
                </a:solidFill>
              </a:rPr>
              <a:t>Identity is interwoven with history and is shaped by tūrangawaewae, whakapapa, and whanaungatanga </a:t>
            </a:r>
            <a:endParaRPr sz="1575">
              <a:solidFill>
                <a:schemeClr val="dk1"/>
              </a:solidFill>
            </a:endParaRPr>
          </a:p>
          <a:p>
            <a:pPr indent="0" lvl="0" marL="0" rtl="0" algn="l">
              <a:lnSpc>
                <a:spcPct val="100000"/>
              </a:lnSpc>
              <a:spcBef>
                <a:spcPts val="0"/>
              </a:spcBef>
              <a:spcAft>
                <a:spcPts val="0"/>
              </a:spcAft>
              <a:buClr>
                <a:schemeClr val="dk1"/>
              </a:buClr>
              <a:buSzPts val="935"/>
              <a:buFont typeface="Arial"/>
              <a:buNone/>
            </a:pPr>
            <a:r>
              <a:t/>
            </a:r>
            <a:endParaRPr sz="1175">
              <a:solidFill>
                <a:schemeClr val="dk1"/>
              </a:solidFill>
            </a:endParaRPr>
          </a:p>
          <a:p>
            <a:pPr indent="0" lvl="0" marL="0" rtl="0" algn="l">
              <a:lnSpc>
                <a:spcPct val="100000"/>
              </a:lnSpc>
              <a:spcBef>
                <a:spcPts val="0"/>
              </a:spcBef>
              <a:spcAft>
                <a:spcPts val="0"/>
              </a:spcAft>
              <a:buClr>
                <a:schemeClr val="dk1"/>
              </a:buClr>
              <a:buSzPts val="935"/>
              <a:buFont typeface="Arial"/>
              <a:buNone/>
            </a:pPr>
            <a:r>
              <a:rPr b="1" lang="en" sz="1575">
                <a:solidFill>
                  <a:schemeClr val="dk1"/>
                </a:solidFill>
              </a:rPr>
              <a:t>Mana </a:t>
            </a:r>
            <a:r>
              <a:rPr lang="en" sz="1575">
                <a:solidFill>
                  <a:schemeClr val="dk1"/>
                </a:solidFill>
              </a:rPr>
              <a:t>is explicitly or implicitly explored in the following significant learning in Level 1:</a:t>
            </a:r>
            <a:endParaRPr sz="1575">
              <a:solidFill>
                <a:schemeClr val="dk1"/>
              </a:solidFill>
            </a:endParaRPr>
          </a:p>
          <a:p>
            <a:pPr indent="0" lvl="0" marL="0" rtl="0" algn="l">
              <a:lnSpc>
                <a:spcPct val="100000"/>
              </a:lnSpc>
              <a:spcBef>
                <a:spcPts val="0"/>
              </a:spcBef>
              <a:spcAft>
                <a:spcPts val="0"/>
              </a:spcAft>
              <a:buClr>
                <a:schemeClr val="dk1"/>
              </a:buClr>
              <a:buSzPts val="935"/>
              <a:buFont typeface="Arial"/>
              <a:buNone/>
            </a:pPr>
            <a:r>
              <a:t/>
            </a:r>
            <a:endParaRPr sz="475">
              <a:solidFill>
                <a:schemeClr val="dk1"/>
              </a:solidFill>
            </a:endParaRPr>
          </a:p>
          <a:p>
            <a:pPr indent="-328612" lvl="0" marL="457200" rtl="0" algn="l">
              <a:lnSpc>
                <a:spcPct val="100000"/>
              </a:lnSpc>
              <a:spcBef>
                <a:spcPts val="0"/>
              </a:spcBef>
              <a:spcAft>
                <a:spcPts val="0"/>
              </a:spcAft>
              <a:buClr>
                <a:schemeClr val="dk1"/>
              </a:buClr>
              <a:buSzPts val="1575"/>
              <a:buChar char="❏"/>
            </a:pPr>
            <a:r>
              <a:rPr lang="en" sz="1575">
                <a:solidFill>
                  <a:schemeClr val="dk1"/>
                </a:solidFill>
              </a:rPr>
              <a:t>explore how people’s understandings of and engagement with mana have shaped the past</a:t>
            </a:r>
            <a:endParaRPr sz="1575">
              <a:solidFill>
                <a:schemeClr val="dk1"/>
              </a:solidFill>
            </a:endParaRPr>
          </a:p>
          <a:p>
            <a:pPr indent="-328612" lvl="0" marL="457200" rtl="0" algn="l">
              <a:lnSpc>
                <a:spcPct val="100000"/>
              </a:lnSpc>
              <a:spcBef>
                <a:spcPts val="0"/>
              </a:spcBef>
              <a:spcAft>
                <a:spcPts val="0"/>
              </a:spcAft>
              <a:buClr>
                <a:schemeClr val="dk1"/>
              </a:buClr>
              <a:buSzPts val="1575"/>
              <a:buChar char="❏"/>
            </a:pPr>
            <a:r>
              <a:rPr lang="en" sz="1575">
                <a:solidFill>
                  <a:schemeClr val="dk1"/>
                </a:solidFill>
              </a:rPr>
              <a:t>explore the significance of historical places, people, and events</a:t>
            </a:r>
            <a:endParaRPr sz="1575">
              <a:solidFill>
                <a:schemeClr val="dk1"/>
              </a:solidFill>
            </a:endParaRPr>
          </a:p>
          <a:p>
            <a:pPr indent="-328612" lvl="0" marL="457200" rtl="0" algn="l">
              <a:lnSpc>
                <a:spcPct val="100000"/>
              </a:lnSpc>
              <a:spcBef>
                <a:spcPts val="0"/>
              </a:spcBef>
              <a:spcAft>
                <a:spcPts val="0"/>
              </a:spcAft>
              <a:buClr>
                <a:schemeClr val="dk1"/>
              </a:buClr>
              <a:buSzPts val="1575"/>
              <a:buChar char="❏"/>
            </a:pPr>
            <a:r>
              <a:rPr lang="en" sz="1575">
                <a:solidFill>
                  <a:schemeClr val="dk1"/>
                </a:solidFill>
              </a:rPr>
              <a:t>explore the exercise of power in the past and how it has affected people</a:t>
            </a:r>
            <a:endParaRPr sz="1575">
              <a:solidFill>
                <a:schemeClr val="dk1"/>
              </a:solidFill>
            </a:endParaRPr>
          </a:p>
          <a:p>
            <a:pPr indent="0" lvl="0" marL="0" rtl="0" algn="l">
              <a:lnSpc>
                <a:spcPct val="100000"/>
              </a:lnSpc>
              <a:spcBef>
                <a:spcPts val="0"/>
              </a:spcBef>
              <a:spcAft>
                <a:spcPts val="0"/>
              </a:spcAft>
              <a:buClr>
                <a:schemeClr val="dk1"/>
              </a:buClr>
              <a:buSzPts val="935"/>
              <a:buFont typeface="Arial"/>
              <a:buNone/>
            </a:pPr>
            <a:r>
              <a:t/>
            </a:r>
            <a:endParaRPr sz="1575">
              <a:solidFill>
                <a:schemeClr val="dk1"/>
              </a:solidFill>
            </a:endParaRPr>
          </a:p>
          <a:p>
            <a:pPr indent="0" lvl="0" marL="0" rtl="0" algn="l">
              <a:lnSpc>
                <a:spcPct val="100000"/>
              </a:lnSpc>
              <a:spcBef>
                <a:spcPts val="0"/>
              </a:spcBef>
              <a:spcAft>
                <a:spcPts val="0"/>
              </a:spcAft>
              <a:buClr>
                <a:schemeClr val="dk1"/>
              </a:buClr>
              <a:buSzPts val="935"/>
              <a:buFont typeface="Arial"/>
              <a:buNone/>
            </a:pPr>
            <a:r>
              <a:rPr lang="en" sz="1490">
                <a:solidFill>
                  <a:schemeClr val="dk1"/>
                </a:solidFill>
              </a:rPr>
              <a:t>Note: In assessment, one way students are encouraged to explore concepts such as Mana is through engaging with  Primary Source materials, including Taonga Tuku Iho (as “Continuous Primary Sources”) which requires them to identify expressions of mana, interpret and examine the expression of mana in relation to a specific event or person.</a:t>
            </a:r>
            <a:endParaRPr sz="1829">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txBox="1"/>
          <p:nvPr>
            <p:ph type="title"/>
          </p:nvPr>
        </p:nvSpPr>
        <p:spPr>
          <a:xfrm>
            <a:off x="1488275" y="160950"/>
            <a:ext cx="729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In the ANZHC</a:t>
            </a:r>
            <a:endParaRPr b="1"/>
          </a:p>
        </p:txBody>
      </p:sp>
      <p:sp>
        <p:nvSpPr>
          <p:cNvPr id="103" name="Google Shape;103;p19"/>
          <p:cNvSpPr txBox="1"/>
          <p:nvPr>
            <p:ph idx="1" type="body"/>
          </p:nvPr>
        </p:nvSpPr>
        <p:spPr>
          <a:xfrm>
            <a:off x="1462800" y="695275"/>
            <a:ext cx="7567800" cy="42225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852"/>
              <a:buFont typeface="Arial"/>
              <a:buNone/>
            </a:pPr>
            <a:r>
              <a:rPr lang="en" sz="1507">
                <a:solidFill>
                  <a:srgbClr val="222222"/>
                </a:solidFill>
                <a:latin typeface="Calibri"/>
                <a:ea typeface="Calibri"/>
                <a:cs typeface="Calibri"/>
                <a:sym typeface="Calibri"/>
              </a:rPr>
              <a:t>Mana is related most strongly to the following Understands:</a:t>
            </a:r>
            <a:endParaRPr sz="1107">
              <a:solidFill>
                <a:srgbClr val="222222"/>
              </a:solidFill>
              <a:latin typeface="Calibri"/>
              <a:ea typeface="Calibri"/>
              <a:cs typeface="Calibri"/>
              <a:sym typeface="Calibri"/>
            </a:endParaRPr>
          </a:p>
          <a:p>
            <a:pPr indent="-324326" lvl="0" marL="457200" rtl="0" algn="l">
              <a:lnSpc>
                <a:spcPct val="95000"/>
              </a:lnSpc>
              <a:spcBef>
                <a:spcPts val="0"/>
              </a:spcBef>
              <a:spcAft>
                <a:spcPts val="0"/>
              </a:spcAft>
              <a:buClr>
                <a:srgbClr val="222222"/>
              </a:buClr>
              <a:buSzPts val="1508"/>
              <a:buFont typeface="Calibri"/>
              <a:buChar char="❏"/>
            </a:pPr>
            <a:r>
              <a:rPr lang="en" sz="1507">
                <a:solidFill>
                  <a:srgbClr val="222222"/>
                </a:solidFill>
                <a:latin typeface="Calibri"/>
                <a:ea typeface="Calibri"/>
                <a:cs typeface="Calibri"/>
                <a:sym typeface="Calibri"/>
              </a:rPr>
              <a:t>Māori history is the foundational and continuous history of Aotearoa New Zealand.</a:t>
            </a:r>
            <a:endParaRPr sz="1507">
              <a:solidFill>
                <a:srgbClr val="222222"/>
              </a:solidFill>
              <a:latin typeface="Calibri"/>
              <a:ea typeface="Calibri"/>
              <a:cs typeface="Calibri"/>
              <a:sym typeface="Calibri"/>
            </a:endParaRPr>
          </a:p>
          <a:p>
            <a:pPr indent="-324326" lvl="0" marL="457200" rtl="0" algn="l">
              <a:lnSpc>
                <a:spcPct val="95000"/>
              </a:lnSpc>
              <a:spcBef>
                <a:spcPts val="0"/>
              </a:spcBef>
              <a:spcAft>
                <a:spcPts val="0"/>
              </a:spcAft>
              <a:buClr>
                <a:srgbClr val="222222"/>
              </a:buClr>
              <a:buSzPts val="1508"/>
              <a:buFont typeface="Calibri"/>
              <a:buChar char="❏"/>
            </a:pPr>
            <a:r>
              <a:rPr lang="en" sz="1507">
                <a:solidFill>
                  <a:srgbClr val="222222"/>
                </a:solidFill>
                <a:latin typeface="Calibri"/>
                <a:ea typeface="Calibri"/>
                <a:cs typeface="Calibri"/>
                <a:sym typeface="Calibri"/>
              </a:rPr>
              <a:t>Colonisation and settlement have been central to Aotearoa New</a:t>
            </a:r>
            <a:endParaRPr sz="1507">
              <a:solidFill>
                <a:srgbClr val="222222"/>
              </a:solidFill>
              <a:latin typeface="Calibri"/>
              <a:ea typeface="Calibri"/>
              <a:cs typeface="Calibri"/>
              <a:sym typeface="Calibri"/>
            </a:endParaRPr>
          </a:p>
          <a:p>
            <a:pPr indent="-324326" lvl="0" marL="457200" rtl="0" algn="l">
              <a:lnSpc>
                <a:spcPct val="95000"/>
              </a:lnSpc>
              <a:spcBef>
                <a:spcPts val="0"/>
              </a:spcBef>
              <a:spcAft>
                <a:spcPts val="0"/>
              </a:spcAft>
              <a:buClr>
                <a:srgbClr val="222222"/>
              </a:buClr>
              <a:buSzPts val="1508"/>
              <a:buFont typeface="Calibri"/>
              <a:buChar char="❏"/>
            </a:pPr>
            <a:r>
              <a:rPr lang="en" sz="1507">
                <a:solidFill>
                  <a:srgbClr val="222222"/>
                </a:solidFill>
                <a:latin typeface="Calibri"/>
                <a:ea typeface="Calibri"/>
                <a:cs typeface="Calibri"/>
                <a:sym typeface="Calibri"/>
              </a:rPr>
              <a:t>Zealand’s histories for the past 200 years.</a:t>
            </a:r>
            <a:endParaRPr sz="1507">
              <a:solidFill>
                <a:srgbClr val="222222"/>
              </a:solidFill>
              <a:latin typeface="Calibri"/>
              <a:ea typeface="Calibri"/>
              <a:cs typeface="Calibri"/>
              <a:sym typeface="Calibri"/>
            </a:endParaRPr>
          </a:p>
          <a:p>
            <a:pPr indent="-324326" lvl="0" marL="457200" rtl="0" algn="l">
              <a:lnSpc>
                <a:spcPct val="95000"/>
              </a:lnSpc>
              <a:spcBef>
                <a:spcPts val="0"/>
              </a:spcBef>
              <a:spcAft>
                <a:spcPts val="0"/>
              </a:spcAft>
              <a:buClr>
                <a:srgbClr val="222222"/>
              </a:buClr>
              <a:buSzPts val="1508"/>
              <a:buFont typeface="Calibri"/>
              <a:buChar char="❏"/>
            </a:pPr>
            <a:r>
              <a:rPr lang="en" sz="1507">
                <a:solidFill>
                  <a:srgbClr val="222222"/>
                </a:solidFill>
                <a:latin typeface="Calibri"/>
                <a:ea typeface="Calibri"/>
                <a:cs typeface="Calibri"/>
                <a:sym typeface="Calibri"/>
              </a:rPr>
              <a:t>People’s lived experiences have been shaped by the use and misuse of power.</a:t>
            </a:r>
            <a:endParaRPr sz="1507">
              <a:solidFill>
                <a:srgbClr val="222222"/>
              </a:solidFill>
              <a:latin typeface="Calibri"/>
              <a:ea typeface="Calibri"/>
              <a:cs typeface="Calibri"/>
              <a:sym typeface="Calibri"/>
            </a:endParaRPr>
          </a:p>
          <a:p>
            <a:pPr indent="0" lvl="0" marL="0" rtl="0" algn="l">
              <a:lnSpc>
                <a:spcPct val="95000"/>
              </a:lnSpc>
              <a:spcBef>
                <a:spcPts val="0"/>
              </a:spcBef>
              <a:spcAft>
                <a:spcPts val="0"/>
              </a:spcAft>
              <a:buClr>
                <a:schemeClr val="dk1"/>
              </a:buClr>
              <a:buSzPts val="852"/>
              <a:buFont typeface="Arial"/>
              <a:buNone/>
            </a:pPr>
            <a:r>
              <a:t/>
            </a:r>
            <a:endParaRPr sz="1107">
              <a:solidFill>
                <a:srgbClr val="222222"/>
              </a:solidFill>
              <a:latin typeface="Calibri"/>
              <a:ea typeface="Calibri"/>
              <a:cs typeface="Calibri"/>
              <a:sym typeface="Calibri"/>
            </a:endParaRPr>
          </a:p>
          <a:p>
            <a:pPr indent="0" lvl="0" marL="0" rtl="0" algn="l">
              <a:lnSpc>
                <a:spcPct val="95000"/>
              </a:lnSpc>
              <a:spcBef>
                <a:spcPts val="0"/>
              </a:spcBef>
              <a:spcAft>
                <a:spcPts val="0"/>
              </a:spcAft>
              <a:buSzPts val="852"/>
              <a:buNone/>
            </a:pPr>
            <a:r>
              <a:rPr lang="en" sz="1507">
                <a:solidFill>
                  <a:srgbClr val="222222"/>
                </a:solidFill>
                <a:latin typeface="Calibri"/>
                <a:ea typeface="Calibri"/>
                <a:cs typeface="Calibri"/>
                <a:sym typeface="Calibri"/>
              </a:rPr>
              <a:t>Mana is explicit in the following KNOWS and </a:t>
            </a:r>
            <a:r>
              <a:rPr i="1" lang="en" sz="1507">
                <a:solidFill>
                  <a:srgbClr val="222222"/>
                </a:solidFill>
                <a:latin typeface="Calibri"/>
                <a:ea typeface="Calibri"/>
                <a:cs typeface="Calibri"/>
                <a:sym typeface="Calibri"/>
              </a:rPr>
              <a:t>Significant Learning indicators</a:t>
            </a:r>
            <a:r>
              <a:rPr lang="en" sz="1507">
                <a:solidFill>
                  <a:srgbClr val="222222"/>
                </a:solidFill>
                <a:latin typeface="Calibri"/>
                <a:ea typeface="Calibri"/>
                <a:cs typeface="Calibri"/>
                <a:sym typeface="Calibri"/>
              </a:rPr>
              <a:t>:</a:t>
            </a:r>
            <a:endParaRPr sz="1507">
              <a:solidFill>
                <a:srgbClr val="222222"/>
              </a:solidFill>
              <a:latin typeface="Calibri"/>
              <a:ea typeface="Calibri"/>
              <a:cs typeface="Calibri"/>
              <a:sym typeface="Calibri"/>
            </a:endParaRPr>
          </a:p>
          <a:p>
            <a:pPr indent="0" lvl="0" marL="0" rtl="0" algn="l">
              <a:lnSpc>
                <a:spcPct val="95000"/>
              </a:lnSpc>
              <a:spcBef>
                <a:spcPts val="0"/>
              </a:spcBef>
              <a:spcAft>
                <a:spcPts val="0"/>
              </a:spcAft>
              <a:buClr>
                <a:schemeClr val="dk1"/>
              </a:buClr>
              <a:buSzPts val="852"/>
              <a:buFont typeface="Arial"/>
              <a:buNone/>
            </a:pPr>
            <a:r>
              <a:t/>
            </a:r>
            <a:endParaRPr sz="107">
              <a:solidFill>
                <a:srgbClr val="222222"/>
              </a:solidFill>
              <a:latin typeface="Calibri"/>
              <a:ea typeface="Calibri"/>
              <a:cs typeface="Calibri"/>
              <a:sym typeface="Calibri"/>
            </a:endParaRPr>
          </a:p>
          <a:p>
            <a:pPr indent="0" lvl="0" marL="0" rtl="0" algn="l">
              <a:lnSpc>
                <a:spcPct val="95000"/>
              </a:lnSpc>
              <a:spcBef>
                <a:spcPts val="0"/>
              </a:spcBef>
              <a:spcAft>
                <a:spcPts val="0"/>
              </a:spcAft>
              <a:buClr>
                <a:schemeClr val="dk1"/>
              </a:buClr>
              <a:buSzPts val="852"/>
              <a:buFont typeface="Arial"/>
              <a:buNone/>
            </a:pPr>
            <a:r>
              <a:rPr b="1" lang="en" sz="1507">
                <a:solidFill>
                  <a:srgbClr val="222222"/>
                </a:solidFill>
                <a:latin typeface="Calibri"/>
                <a:ea typeface="Calibri"/>
                <a:cs typeface="Calibri"/>
                <a:sym typeface="Calibri"/>
              </a:rPr>
              <a:t>Yr 3: Te tūrangawaewae me te taiao | Place and environment </a:t>
            </a:r>
            <a:r>
              <a:rPr lang="en" sz="1507">
                <a:solidFill>
                  <a:srgbClr val="222222"/>
                </a:solidFill>
                <a:latin typeface="Calibri"/>
                <a:ea typeface="Calibri"/>
                <a:cs typeface="Calibri"/>
                <a:sym typeface="Calibri"/>
              </a:rPr>
              <a:t>- </a:t>
            </a:r>
            <a:r>
              <a:rPr i="1" lang="en" sz="1507">
                <a:solidFill>
                  <a:srgbClr val="222222"/>
                </a:solidFill>
                <a:latin typeface="Calibri"/>
                <a:ea typeface="Calibri"/>
                <a:cs typeface="Calibri"/>
                <a:sym typeface="Calibri"/>
              </a:rPr>
              <a:t>Tangata whenua are deeply connected to the local area. Naming places was key to establishing and maintaining </a:t>
            </a:r>
            <a:r>
              <a:rPr i="1" lang="en" sz="1507" u="sng">
                <a:solidFill>
                  <a:srgbClr val="222222"/>
                </a:solidFill>
                <a:latin typeface="Calibri"/>
                <a:ea typeface="Calibri"/>
                <a:cs typeface="Calibri"/>
                <a:sym typeface="Calibri"/>
              </a:rPr>
              <a:t>mana </a:t>
            </a:r>
            <a:r>
              <a:rPr i="1" lang="en" sz="1507">
                <a:solidFill>
                  <a:srgbClr val="222222"/>
                </a:solidFill>
                <a:latin typeface="Calibri"/>
                <a:ea typeface="Calibri"/>
                <a:cs typeface="Calibri"/>
                <a:sym typeface="Calibri"/>
              </a:rPr>
              <a:t>and tūrangawaewae.</a:t>
            </a:r>
            <a:endParaRPr i="1" sz="1507">
              <a:solidFill>
                <a:srgbClr val="222222"/>
              </a:solidFill>
              <a:latin typeface="Calibri"/>
              <a:ea typeface="Calibri"/>
              <a:cs typeface="Calibri"/>
              <a:sym typeface="Calibri"/>
            </a:endParaRPr>
          </a:p>
          <a:p>
            <a:pPr indent="0" lvl="0" marL="457200" rtl="0" algn="l">
              <a:lnSpc>
                <a:spcPct val="95000"/>
              </a:lnSpc>
              <a:spcBef>
                <a:spcPts val="0"/>
              </a:spcBef>
              <a:spcAft>
                <a:spcPts val="0"/>
              </a:spcAft>
              <a:buClr>
                <a:schemeClr val="dk1"/>
              </a:buClr>
              <a:buSzPts val="852"/>
              <a:buFont typeface="Arial"/>
              <a:buNone/>
            </a:pPr>
            <a:r>
              <a:t/>
            </a:r>
            <a:endParaRPr sz="807">
              <a:solidFill>
                <a:srgbClr val="222222"/>
              </a:solidFill>
              <a:latin typeface="Calibri"/>
              <a:ea typeface="Calibri"/>
              <a:cs typeface="Calibri"/>
              <a:sym typeface="Calibri"/>
            </a:endParaRPr>
          </a:p>
          <a:p>
            <a:pPr indent="0" lvl="0" marL="0" rtl="0" algn="l">
              <a:lnSpc>
                <a:spcPct val="95000"/>
              </a:lnSpc>
              <a:spcBef>
                <a:spcPts val="0"/>
              </a:spcBef>
              <a:spcAft>
                <a:spcPts val="0"/>
              </a:spcAft>
              <a:buClr>
                <a:schemeClr val="dk1"/>
              </a:buClr>
              <a:buSzPts val="852"/>
              <a:buFont typeface="Arial"/>
              <a:buNone/>
            </a:pPr>
            <a:r>
              <a:rPr b="1" lang="en" sz="1507">
                <a:solidFill>
                  <a:srgbClr val="222222"/>
                </a:solidFill>
                <a:latin typeface="Calibri"/>
                <a:ea typeface="Calibri"/>
                <a:cs typeface="Calibri"/>
                <a:sym typeface="Calibri"/>
              </a:rPr>
              <a:t>Yr 8: Te tino rangatiratanga me te kāwanatanga | Sovereignty, organisation, and government -</a:t>
            </a:r>
            <a:r>
              <a:rPr lang="en" sz="1507">
                <a:solidFill>
                  <a:srgbClr val="222222"/>
                </a:solidFill>
                <a:latin typeface="Calibri"/>
                <a:ea typeface="Calibri"/>
                <a:cs typeface="Calibri"/>
                <a:sym typeface="Calibri"/>
              </a:rPr>
              <a:t>  </a:t>
            </a:r>
            <a:r>
              <a:rPr i="1" lang="en" sz="1507" u="sng">
                <a:solidFill>
                  <a:srgbClr val="222222"/>
                </a:solidFill>
                <a:latin typeface="Calibri"/>
                <a:ea typeface="Calibri"/>
                <a:cs typeface="Calibri"/>
                <a:sym typeface="Calibri"/>
              </a:rPr>
              <a:t>Mana</a:t>
            </a:r>
            <a:r>
              <a:rPr i="1" lang="en" sz="1507">
                <a:solidFill>
                  <a:srgbClr val="222222"/>
                </a:solidFill>
                <a:latin typeface="Calibri"/>
                <a:ea typeface="Calibri"/>
                <a:cs typeface="Calibri"/>
                <a:sym typeface="Calibri"/>
              </a:rPr>
              <a:t> was central to all political and economic relationships in traditional Māori society and has continued to shape internal and external interactions.</a:t>
            </a:r>
            <a:endParaRPr i="1" sz="1507">
              <a:solidFill>
                <a:srgbClr val="222222"/>
              </a:solidFill>
              <a:latin typeface="Calibri"/>
              <a:ea typeface="Calibri"/>
              <a:cs typeface="Calibri"/>
              <a:sym typeface="Calibri"/>
            </a:endParaRPr>
          </a:p>
          <a:p>
            <a:pPr indent="0" lvl="0" marL="0" rtl="0" algn="l">
              <a:lnSpc>
                <a:spcPct val="95000"/>
              </a:lnSpc>
              <a:spcBef>
                <a:spcPts val="0"/>
              </a:spcBef>
              <a:spcAft>
                <a:spcPts val="0"/>
              </a:spcAft>
              <a:buClr>
                <a:schemeClr val="dk1"/>
              </a:buClr>
              <a:buSzPts val="852"/>
              <a:buFont typeface="Arial"/>
              <a:buNone/>
            </a:pPr>
            <a:r>
              <a:t/>
            </a:r>
            <a:endParaRPr i="1" sz="907">
              <a:solidFill>
                <a:srgbClr val="222222"/>
              </a:solidFill>
              <a:latin typeface="Calibri"/>
              <a:ea typeface="Calibri"/>
              <a:cs typeface="Calibri"/>
              <a:sym typeface="Calibri"/>
            </a:endParaRPr>
          </a:p>
          <a:p>
            <a:pPr indent="0" lvl="0" marL="0" rtl="0" algn="l">
              <a:lnSpc>
                <a:spcPct val="95000"/>
              </a:lnSpc>
              <a:spcBef>
                <a:spcPts val="0"/>
              </a:spcBef>
              <a:spcAft>
                <a:spcPts val="0"/>
              </a:spcAft>
              <a:buClr>
                <a:schemeClr val="dk1"/>
              </a:buClr>
              <a:buSzPts val="852"/>
              <a:buFont typeface="Arial"/>
              <a:buNone/>
            </a:pPr>
            <a:r>
              <a:rPr b="1" lang="en" sz="1507">
                <a:solidFill>
                  <a:srgbClr val="222222"/>
                </a:solidFill>
                <a:latin typeface="Calibri"/>
                <a:ea typeface="Calibri"/>
                <a:cs typeface="Calibri"/>
                <a:sym typeface="Calibri"/>
              </a:rPr>
              <a:t>Yr 10: Te tino rangatiratanga me te kāwanatanga | Sovereignty, organisation, and government - </a:t>
            </a:r>
            <a:r>
              <a:rPr i="1" lang="en" sz="1507">
                <a:solidFill>
                  <a:srgbClr val="222222"/>
                </a:solidFill>
                <a:latin typeface="Calibri"/>
                <a:ea typeface="Calibri"/>
                <a:cs typeface="Calibri"/>
                <a:sym typeface="Calibri"/>
              </a:rPr>
              <a:t>The Crown asserted its power to establish a colonial state that in consequence diminished </a:t>
            </a:r>
            <a:r>
              <a:rPr i="1" lang="en" sz="1507" u="sng">
                <a:solidFill>
                  <a:srgbClr val="222222"/>
                </a:solidFill>
                <a:latin typeface="Calibri"/>
                <a:ea typeface="Calibri"/>
                <a:cs typeface="Calibri"/>
                <a:sym typeface="Calibri"/>
              </a:rPr>
              <a:t>mana </a:t>
            </a:r>
            <a:r>
              <a:rPr i="1" lang="en" sz="1507">
                <a:solidFill>
                  <a:srgbClr val="222222"/>
                </a:solidFill>
                <a:latin typeface="Calibri"/>
                <a:ea typeface="Calibri"/>
                <a:cs typeface="Calibri"/>
                <a:sym typeface="Calibri"/>
              </a:rPr>
              <a:t>Māori. Over time, Māori have worked inside, outside, and alongside the Crown to renegotiate the colonial relationship with the Crown and to affirm tino rangatiratanga.</a:t>
            </a:r>
            <a:endParaRPr sz="1895">
              <a:solidFill>
                <a:srgbClr val="222222"/>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20"/>
          <p:cNvPicPr preferRelativeResize="0"/>
          <p:nvPr/>
        </p:nvPicPr>
        <p:blipFill>
          <a:blip r:embed="rId3">
            <a:alphaModFix/>
          </a:blip>
          <a:stretch>
            <a:fillRect/>
          </a:stretch>
        </p:blipFill>
        <p:spPr>
          <a:xfrm rot="-5400000">
            <a:off x="-1125575" y="1139725"/>
            <a:ext cx="4082350" cy="1802900"/>
          </a:xfrm>
          <a:prstGeom prst="rect">
            <a:avLst/>
          </a:prstGeom>
          <a:noFill/>
          <a:ln>
            <a:noFill/>
          </a:ln>
        </p:spPr>
      </p:pic>
      <p:sp>
        <p:nvSpPr>
          <p:cNvPr id="109" name="Google Shape;109;p20"/>
          <p:cNvSpPr txBox="1"/>
          <p:nvPr>
            <p:ph type="title"/>
          </p:nvPr>
        </p:nvSpPr>
        <p:spPr>
          <a:xfrm>
            <a:off x="311700" y="216425"/>
            <a:ext cx="1427400" cy="57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5620">
                <a:latin typeface="Pacifico"/>
                <a:ea typeface="Pacifico"/>
                <a:cs typeface="Pacifico"/>
                <a:sym typeface="Pacifico"/>
              </a:rPr>
              <a:t>M</a:t>
            </a:r>
            <a:endParaRPr b="1" sz="5620">
              <a:latin typeface="Pacifico"/>
              <a:ea typeface="Pacifico"/>
              <a:cs typeface="Pacifico"/>
              <a:sym typeface="Pacifico"/>
            </a:endParaRPr>
          </a:p>
          <a:p>
            <a:pPr indent="0" lvl="0" marL="0" rtl="0" algn="l">
              <a:spcBef>
                <a:spcPts val="0"/>
              </a:spcBef>
              <a:spcAft>
                <a:spcPts val="0"/>
              </a:spcAft>
              <a:buSzPts val="990"/>
              <a:buNone/>
            </a:pPr>
            <a:r>
              <a:rPr b="1" lang="en" sz="5620">
                <a:latin typeface="Pacifico"/>
                <a:ea typeface="Pacifico"/>
                <a:cs typeface="Pacifico"/>
                <a:sym typeface="Pacifico"/>
              </a:rPr>
              <a:t>A</a:t>
            </a:r>
            <a:endParaRPr b="1" sz="5620">
              <a:latin typeface="Pacifico"/>
              <a:ea typeface="Pacifico"/>
              <a:cs typeface="Pacifico"/>
              <a:sym typeface="Pacifico"/>
            </a:endParaRPr>
          </a:p>
          <a:p>
            <a:pPr indent="0" lvl="0" marL="0" rtl="0" algn="l">
              <a:spcBef>
                <a:spcPts val="0"/>
              </a:spcBef>
              <a:spcAft>
                <a:spcPts val="0"/>
              </a:spcAft>
              <a:buSzPts val="990"/>
              <a:buNone/>
            </a:pPr>
            <a:r>
              <a:rPr b="1" lang="en" sz="5620">
                <a:latin typeface="Pacifico"/>
                <a:ea typeface="Pacifico"/>
                <a:cs typeface="Pacifico"/>
                <a:sym typeface="Pacifico"/>
              </a:rPr>
              <a:t>N</a:t>
            </a:r>
            <a:endParaRPr b="1" sz="5620">
              <a:latin typeface="Pacifico"/>
              <a:ea typeface="Pacifico"/>
              <a:cs typeface="Pacifico"/>
              <a:sym typeface="Pacifico"/>
            </a:endParaRPr>
          </a:p>
          <a:p>
            <a:pPr indent="0" lvl="0" marL="0" rtl="0" algn="l">
              <a:spcBef>
                <a:spcPts val="0"/>
              </a:spcBef>
              <a:spcAft>
                <a:spcPts val="0"/>
              </a:spcAft>
              <a:buSzPts val="990"/>
              <a:buNone/>
            </a:pPr>
            <a:r>
              <a:rPr b="1" lang="en" sz="5620">
                <a:latin typeface="Pacifico"/>
                <a:ea typeface="Pacifico"/>
                <a:cs typeface="Pacifico"/>
                <a:sym typeface="Pacifico"/>
              </a:rPr>
              <a:t>A</a:t>
            </a:r>
            <a:endParaRPr b="1" sz="5620">
              <a:latin typeface="Pacifico"/>
              <a:ea typeface="Pacifico"/>
              <a:cs typeface="Pacifico"/>
              <a:sym typeface="Pacifico"/>
            </a:endParaRPr>
          </a:p>
        </p:txBody>
      </p:sp>
      <p:sp>
        <p:nvSpPr>
          <p:cNvPr id="110" name="Google Shape;110;p20"/>
          <p:cNvSpPr txBox="1"/>
          <p:nvPr>
            <p:ph idx="2" type="body"/>
          </p:nvPr>
        </p:nvSpPr>
        <p:spPr>
          <a:xfrm>
            <a:off x="1824425" y="230875"/>
            <a:ext cx="7110600" cy="3690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Clr>
                <a:schemeClr val="dk1"/>
              </a:buClr>
              <a:buSzPts val="1100"/>
              <a:buFont typeface="Arial"/>
              <a:buNone/>
            </a:pPr>
            <a:r>
              <a:rPr lang="en" sz="2400">
                <a:solidFill>
                  <a:schemeClr val="dk1"/>
                </a:solidFill>
                <a:highlight>
                  <a:srgbClr val="FFFFFF"/>
                </a:highlight>
                <a:latin typeface="Calibri"/>
                <a:ea typeface="Calibri"/>
                <a:cs typeface="Calibri"/>
                <a:sym typeface="Calibri"/>
              </a:rPr>
              <a:t>Mana</a:t>
            </a:r>
            <a:r>
              <a:rPr lang="en" sz="2400">
                <a:solidFill>
                  <a:schemeClr val="dk1"/>
                </a:solidFill>
                <a:highlight>
                  <a:srgbClr val="FFFFFF"/>
                </a:highlight>
                <a:latin typeface="Calibri"/>
                <a:ea typeface="Calibri"/>
                <a:cs typeface="Calibri"/>
                <a:sym typeface="Calibri"/>
              </a:rPr>
              <a:t> is defined in the William’s Dictionary of the Māori Language as authority, control, influence, prestige, and power on one hand, and psychic force on the other (Williams 1979:172). Cleve Barlow [1] explains there are different types of mana and lists </a:t>
            </a:r>
            <a:r>
              <a:rPr lang="en" sz="2400">
                <a:solidFill>
                  <a:schemeClr val="dk1"/>
                </a:solidFill>
                <a:highlight>
                  <a:srgbClr val="FFFFFF"/>
                </a:highlight>
                <a:latin typeface="Calibri"/>
                <a:ea typeface="Calibri"/>
                <a:cs typeface="Calibri"/>
                <a:sym typeface="Calibri"/>
              </a:rPr>
              <a:t>four</a:t>
            </a:r>
            <a:r>
              <a:rPr lang="en" sz="2400">
                <a:solidFill>
                  <a:schemeClr val="dk1"/>
                </a:solidFill>
                <a:highlight>
                  <a:srgbClr val="FFFFFF"/>
                </a:highlight>
                <a:latin typeface="Calibri"/>
                <a:ea typeface="Calibri"/>
                <a:cs typeface="Calibri"/>
                <a:sym typeface="Calibri"/>
              </a:rPr>
              <a:t>[2]: </a:t>
            </a:r>
            <a:r>
              <a:rPr i="1" lang="en" sz="2400">
                <a:solidFill>
                  <a:schemeClr val="dk1"/>
                </a:solidFill>
                <a:highlight>
                  <a:srgbClr val="FFFFFF"/>
                </a:highlight>
                <a:latin typeface="Calibri"/>
                <a:ea typeface="Calibri"/>
                <a:cs typeface="Calibri"/>
                <a:sym typeface="Calibri"/>
              </a:rPr>
              <a:t>mana atua, mana tupuna, mana tangata; and mana whenua</a:t>
            </a:r>
            <a:r>
              <a:rPr lang="en" sz="2400">
                <a:solidFill>
                  <a:schemeClr val="dk1"/>
                </a:solidFill>
                <a:highlight>
                  <a:srgbClr val="FFFFFF"/>
                </a:highlight>
                <a:latin typeface="Calibri"/>
                <a:ea typeface="Calibri"/>
                <a:cs typeface="Calibri"/>
                <a:sym typeface="Calibri"/>
              </a:rPr>
              <a:t>. He adds that mana is “the central concept that underlies Māori leadership and accountability”.</a:t>
            </a:r>
            <a:endParaRPr sz="1500"/>
          </a:p>
        </p:txBody>
      </p:sp>
      <p:sp>
        <p:nvSpPr>
          <p:cNvPr id="111" name="Google Shape;111;p20"/>
          <p:cNvSpPr txBox="1"/>
          <p:nvPr/>
        </p:nvSpPr>
        <p:spPr>
          <a:xfrm>
            <a:off x="86750" y="4087050"/>
            <a:ext cx="8901000" cy="1108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500">
                <a:solidFill>
                  <a:schemeClr val="dk1"/>
                </a:solidFill>
              </a:rPr>
              <a:t>[1] Cleve Barlow Tikanga Whakaaro: Key Concepts in Māori Culture (Oxford University Press, Melbourne, 1991).</a:t>
            </a:r>
            <a:endParaRPr sz="1500">
              <a:solidFill>
                <a:schemeClr val="dk1"/>
              </a:solidFill>
            </a:endParaRPr>
          </a:p>
          <a:p>
            <a:pPr indent="0" lvl="0" marL="0" rtl="0" algn="l">
              <a:lnSpc>
                <a:spcPct val="100000"/>
              </a:lnSpc>
              <a:spcBef>
                <a:spcPts val="0"/>
              </a:spcBef>
              <a:spcAft>
                <a:spcPts val="0"/>
              </a:spcAft>
              <a:buNone/>
            </a:pPr>
            <a:r>
              <a:rPr lang="en" sz="1500">
                <a:solidFill>
                  <a:schemeClr val="dk1"/>
                </a:solidFill>
              </a:rPr>
              <a:t>[2] It has become fashionable to add mana as a prefix to many other words. For example, Mana Moana, Mana Wāhine, etc.</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21"/>
          <p:cNvPicPr preferRelativeResize="0"/>
          <p:nvPr/>
        </p:nvPicPr>
        <p:blipFill>
          <a:blip r:embed="rId3">
            <a:alphaModFix/>
          </a:blip>
          <a:stretch>
            <a:fillRect/>
          </a:stretch>
        </p:blipFill>
        <p:spPr>
          <a:xfrm flipH="1" rot="5400000">
            <a:off x="6008275" y="1098675"/>
            <a:ext cx="4082350" cy="1802900"/>
          </a:xfrm>
          <a:prstGeom prst="rect">
            <a:avLst/>
          </a:prstGeom>
          <a:noFill/>
          <a:ln>
            <a:noFill/>
          </a:ln>
        </p:spPr>
      </p:pic>
      <p:sp>
        <p:nvSpPr>
          <p:cNvPr id="117" name="Google Shape;117;p21"/>
          <p:cNvSpPr txBox="1"/>
          <p:nvPr>
            <p:ph type="title"/>
          </p:nvPr>
        </p:nvSpPr>
        <p:spPr>
          <a:xfrm>
            <a:off x="7716750" y="235375"/>
            <a:ext cx="1427400" cy="35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5620">
                <a:latin typeface="Pacifico"/>
                <a:ea typeface="Pacifico"/>
                <a:cs typeface="Pacifico"/>
                <a:sym typeface="Pacifico"/>
              </a:rPr>
              <a:t>M</a:t>
            </a:r>
            <a:endParaRPr b="1" sz="5620">
              <a:latin typeface="Pacifico"/>
              <a:ea typeface="Pacifico"/>
              <a:cs typeface="Pacifico"/>
              <a:sym typeface="Pacifico"/>
            </a:endParaRPr>
          </a:p>
          <a:p>
            <a:pPr indent="0" lvl="0" marL="0" rtl="0" algn="l">
              <a:spcBef>
                <a:spcPts val="0"/>
              </a:spcBef>
              <a:spcAft>
                <a:spcPts val="0"/>
              </a:spcAft>
              <a:buSzPts val="990"/>
              <a:buNone/>
            </a:pPr>
            <a:r>
              <a:rPr b="1" lang="en" sz="5620">
                <a:latin typeface="Pacifico"/>
                <a:ea typeface="Pacifico"/>
                <a:cs typeface="Pacifico"/>
                <a:sym typeface="Pacifico"/>
              </a:rPr>
              <a:t>A</a:t>
            </a:r>
            <a:endParaRPr b="1" sz="5620">
              <a:latin typeface="Pacifico"/>
              <a:ea typeface="Pacifico"/>
              <a:cs typeface="Pacifico"/>
              <a:sym typeface="Pacifico"/>
            </a:endParaRPr>
          </a:p>
          <a:p>
            <a:pPr indent="0" lvl="0" marL="0" rtl="0" algn="l">
              <a:spcBef>
                <a:spcPts val="0"/>
              </a:spcBef>
              <a:spcAft>
                <a:spcPts val="0"/>
              </a:spcAft>
              <a:buSzPts val="990"/>
              <a:buNone/>
            </a:pPr>
            <a:r>
              <a:rPr b="1" lang="en" sz="5620">
                <a:latin typeface="Pacifico"/>
                <a:ea typeface="Pacifico"/>
                <a:cs typeface="Pacifico"/>
                <a:sym typeface="Pacifico"/>
              </a:rPr>
              <a:t>N</a:t>
            </a:r>
            <a:endParaRPr b="1" sz="5620">
              <a:latin typeface="Pacifico"/>
              <a:ea typeface="Pacifico"/>
              <a:cs typeface="Pacifico"/>
              <a:sym typeface="Pacifico"/>
            </a:endParaRPr>
          </a:p>
          <a:p>
            <a:pPr indent="0" lvl="0" marL="0" rtl="0" algn="l">
              <a:spcBef>
                <a:spcPts val="0"/>
              </a:spcBef>
              <a:spcAft>
                <a:spcPts val="0"/>
              </a:spcAft>
              <a:buSzPts val="990"/>
              <a:buNone/>
            </a:pPr>
            <a:r>
              <a:rPr b="1" lang="en" sz="5620">
                <a:latin typeface="Pacifico"/>
                <a:ea typeface="Pacifico"/>
                <a:cs typeface="Pacifico"/>
                <a:sym typeface="Pacifico"/>
              </a:rPr>
              <a:t>A</a:t>
            </a:r>
            <a:endParaRPr b="1" sz="5620">
              <a:latin typeface="Pacifico"/>
              <a:ea typeface="Pacifico"/>
              <a:cs typeface="Pacifico"/>
              <a:sym typeface="Pacifico"/>
            </a:endParaRPr>
          </a:p>
        </p:txBody>
      </p:sp>
      <p:sp>
        <p:nvSpPr>
          <p:cNvPr id="118" name="Google Shape;118;p21"/>
          <p:cNvSpPr txBox="1"/>
          <p:nvPr>
            <p:ph idx="2" type="body"/>
          </p:nvPr>
        </p:nvSpPr>
        <p:spPr>
          <a:xfrm>
            <a:off x="0" y="159175"/>
            <a:ext cx="7716900" cy="3690900"/>
          </a:xfrm>
          <a:prstGeom prst="rect">
            <a:avLst/>
          </a:prstGeom>
        </p:spPr>
        <p:txBody>
          <a:bodyPr anchorCtr="0" anchor="t" bIns="91425" lIns="91425" spcFirstLastPara="1" rIns="91425" wrap="square" tIns="91425">
            <a:noAutofit/>
          </a:bodyPr>
          <a:lstStyle/>
          <a:p>
            <a:pPr indent="-349250" lvl="0" marL="457200" rtl="0" algn="l">
              <a:lnSpc>
                <a:spcPct val="100000"/>
              </a:lnSpc>
              <a:spcBef>
                <a:spcPts val="600"/>
              </a:spcBef>
              <a:spcAft>
                <a:spcPts val="0"/>
              </a:spcAft>
              <a:buClr>
                <a:schemeClr val="dk1"/>
              </a:buClr>
              <a:buSzPts val="1900"/>
              <a:buChar char="●"/>
            </a:pPr>
            <a:r>
              <a:rPr lang="en" sz="1900">
                <a:solidFill>
                  <a:schemeClr val="dk1"/>
                </a:solidFill>
              </a:rPr>
              <a:t>Moorfield (2004) interpreted it as “a supernatural force in a person, place or object” (p. 238); and</a:t>
            </a:r>
            <a:endParaRPr sz="1900">
              <a:solidFill>
                <a:schemeClr val="dk1"/>
              </a:solidFill>
            </a:endParaRPr>
          </a:p>
          <a:p>
            <a:pPr indent="-349250" lvl="0" marL="457200" rtl="0" algn="l">
              <a:lnSpc>
                <a:spcPct val="100000"/>
              </a:lnSpc>
              <a:spcBef>
                <a:spcPts val="1000"/>
              </a:spcBef>
              <a:spcAft>
                <a:spcPts val="0"/>
              </a:spcAft>
              <a:buClr>
                <a:schemeClr val="dk1"/>
              </a:buClr>
              <a:buSzPts val="1900"/>
              <a:buChar char="●"/>
            </a:pPr>
            <a:r>
              <a:rPr lang="en" sz="1900">
                <a:solidFill>
                  <a:schemeClr val="dk1"/>
                </a:solidFill>
              </a:rPr>
              <a:t>Pere (1982) described mana under many labels: “a psychic influence, control, prestige, power, vested and acquired authority and influence, being influential or binding over others” (p. 36). </a:t>
            </a:r>
            <a:endParaRPr sz="1900">
              <a:solidFill>
                <a:schemeClr val="dk1"/>
              </a:solidFill>
            </a:endParaRPr>
          </a:p>
          <a:p>
            <a:pPr indent="-349250" lvl="0" marL="457200" rtl="0" algn="l">
              <a:lnSpc>
                <a:spcPct val="100000"/>
              </a:lnSpc>
              <a:spcBef>
                <a:spcPts val="1000"/>
              </a:spcBef>
              <a:spcAft>
                <a:spcPts val="0"/>
              </a:spcAft>
              <a:buClr>
                <a:schemeClr val="dk1"/>
              </a:buClr>
              <a:buSzPts val="1900"/>
              <a:buChar char="●"/>
            </a:pPr>
            <a:r>
              <a:rPr lang="en" sz="1900">
                <a:solidFill>
                  <a:schemeClr val="dk1"/>
                </a:solidFill>
              </a:rPr>
              <a:t>Reverend Mäori Marsden called it a “spiritual authority and power” (Royal, 2003, p. 4); and </a:t>
            </a:r>
            <a:endParaRPr sz="1900">
              <a:solidFill>
                <a:schemeClr val="dk1"/>
              </a:solidFill>
            </a:endParaRPr>
          </a:p>
          <a:p>
            <a:pPr indent="-349250" lvl="0" marL="457200" rtl="0" algn="l">
              <a:lnSpc>
                <a:spcPct val="100000"/>
              </a:lnSpc>
              <a:spcBef>
                <a:spcPts val="1000"/>
              </a:spcBef>
              <a:spcAft>
                <a:spcPts val="0"/>
              </a:spcAft>
              <a:buClr>
                <a:schemeClr val="dk1"/>
              </a:buClr>
              <a:buSzPts val="1900"/>
              <a:buChar char="●"/>
            </a:pPr>
            <a:r>
              <a:rPr lang="en" sz="1900" u="sng">
                <a:solidFill>
                  <a:schemeClr val="hlink"/>
                </a:solidFill>
                <a:hlinkClick r:id="rId4"/>
              </a:rPr>
              <a:t>Royal (2006),</a:t>
            </a:r>
            <a:r>
              <a:rPr lang="en" sz="1900">
                <a:solidFill>
                  <a:schemeClr val="dk1"/>
                </a:solidFill>
              </a:rPr>
              <a:t> redefining mana for a modern context, described it as a “quality, energy or consciousness in the world which can be harnessed and expressed in human activities through acts of generosity and wisdom” (p. 8). </a:t>
            </a:r>
            <a:endParaRPr sz="1900">
              <a:solidFill>
                <a:schemeClr val="dk1"/>
              </a:solidFill>
            </a:endParaRPr>
          </a:p>
          <a:p>
            <a:pPr indent="0" lvl="0" marL="0" rtl="0" algn="l">
              <a:spcBef>
                <a:spcPts val="1000"/>
              </a:spcBef>
              <a:spcAft>
                <a:spcPts val="1200"/>
              </a:spcAft>
              <a:buClr>
                <a:schemeClr val="dk1"/>
              </a:buClr>
              <a:buSzPts val="1100"/>
              <a:buFont typeface="Arial"/>
              <a:buNone/>
            </a:pPr>
            <a:r>
              <a:t/>
            </a:r>
            <a:endParaRPr sz="2400">
              <a:solidFill>
                <a:schemeClr val="dk1"/>
              </a:solidFill>
              <a:highlight>
                <a:srgbClr val="FFFFFF"/>
              </a:highlight>
              <a:latin typeface="Calibri"/>
              <a:ea typeface="Calibri"/>
              <a:cs typeface="Calibri"/>
              <a:sym typeface="Calibri"/>
            </a:endParaRPr>
          </a:p>
        </p:txBody>
      </p:sp>
      <p:sp>
        <p:nvSpPr>
          <p:cNvPr id="119" name="Google Shape;119;p21"/>
          <p:cNvSpPr txBox="1"/>
          <p:nvPr/>
        </p:nvSpPr>
        <p:spPr>
          <a:xfrm>
            <a:off x="435150" y="4163250"/>
            <a:ext cx="8426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600">
                <a:solidFill>
                  <a:schemeClr val="dk1"/>
                </a:solidFill>
              </a:rPr>
              <a:t>Based on these explanations, Dell et al. (2017) defines mana as “a potent human state with the profound ability to impact upon, affect and transform the lives of others” (p. 89).</a:t>
            </a:r>
            <a:endParaRPr b="1" sz="2100"/>
          </a:p>
        </p:txBody>
      </p:sp>
      <p:sp>
        <p:nvSpPr>
          <p:cNvPr id="120" name="Google Shape;120;p21"/>
          <p:cNvSpPr txBox="1"/>
          <p:nvPr/>
        </p:nvSpPr>
        <p:spPr>
          <a:xfrm>
            <a:off x="4014425" y="4743288"/>
            <a:ext cx="548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5"/>
              </a:rPr>
              <a:t>K.DELL ET AL. MAI JOURNAL VOLUME 7, ISSUE 1, 2018</a:t>
            </a:r>
            <a:endParaRPr sz="1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22"/>
          <p:cNvPicPr preferRelativeResize="0"/>
          <p:nvPr/>
        </p:nvPicPr>
        <p:blipFill>
          <a:blip r:embed="rId3">
            <a:alphaModFix/>
          </a:blip>
          <a:stretch>
            <a:fillRect/>
          </a:stretch>
        </p:blipFill>
        <p:spPr>
          <a:xfrm rot="10800000">
            <a:off x="-82725" y="3750675"/>
            <a:ext cx="9245350" cy="1700025"/>
          </a:xfrm>
          <a:prstGeom prst="rect">
            <a:avLst/>
          </a:prstGeom>
          <a:noFill/>
          <a:ln>
            <a:noFill/>
          </a:ln>
        </p:spPr>
      </p:pic>
      <p:pic>
        <p:nvPicPr>
          <p:cNvPr id="126" name="Google Shape;126;p22"/>
          <p:cNvPicPr preferRelativeResize="0"/>
          <p:nvPr/>
        </p:nvPicPr>
        <p:blipFill>
          <a:blip r:embed="rId3">
            <a:alphaModFix/>
          </a:blip>
          <a:stretch>
            <a:fillRect/>
          </a:stretch>
        </p:blipFill>
        <p:spPr>
          <a:xfrm>
            <a:off x="0" y="-228600"/>
            <a:ext cx="9144000" cy="1681375"/>
          </a:xfrm>
          <a:prstGeom prst="rect">
            <a:avLst/>
          </a:prstGeom>
          <a:noFill/>
          <a:ln>
            <a:noFill/>
          </a:ln>
        </p:spPr>
      </p:pic>
      <p:sp>
        <p:nvSpPr>
          <p:cNvPr id="127" name="Google Shape;127;p2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28" name="Google Shape;128;p2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9" name="Google Shape;129;p22"/>
          <p:cNvPicPr preferRelativeResize="0"/>
          <p:nvPr/>
        </p:nvPicPr>
        <p:blipFill>
          <a:blip r:embed="rId4">
            <a:alphaModFix/>
          </a:blip>
          <a:stretch>
            <a:fillRect/>
          </a:stretch>
        </p:blipFill>
        <p:spPr>
          <a:xfrm>
            <a:off x="0" y="805200"/>
            <a:ext cx="9144000" cy="3666723"/>
          </a:xfrm>
          <a:prstGeom prst="rect">
            <a:avLst/>
          </a:prstGeom>
          <a:noFill/>
          <a:ln>
            <a:noFill/>
          </a:ln>
        </p:spPr>
      </p:pic>
      <p:sp>
        <p:nvSpPr>
          <p:cNvPr id="130" name="Google Shape;130;p22"/>
          <p:cNvSpPr txBox="1"/>
          <p:nvPr/>
        </p:nvSpPr>
        <p:spPr>
          <a:xfrm>
            <a:off x="2053625" y="3916025"/>
            <a:ext cx="6726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5"/>
              </a:rPr>
              <a:t>https://www.journal.mai.ac.nz/sites/default/files/MAIJrnl_7_1_Dell_02.pdf</a:t>
            </a:r>
            <a:endParaRPr/>
          </a:p>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